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5143500" cx="9144000"/>
  <p:notesSz cx="5143500" cy="9144000"/>
  <p:embeddedFontLst>
    <p:embeddedFont>
      <p:font typeface="Arial Black"/>
      <p:regular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g7GlQFuMkr9W3kAmXRggsjit2R8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ArialBlack-regular.fntdata"/><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 name="Shape 20"/>
        <p:cNvGrpSpPr/>
        <p:nvPr/>
      </p:nvGrpSpPr>
      <p:grpSpPr>
        <a:xfrm>
          <a:off x="0" y="0"/>
          <a:ext cx="0" cy="0"/>
          <a:chOff x="0" y="0"/>
          <a:chExt cx="0" cy="0"/>
        </a:xfrm>
      </p:grpSpPr>
      <p:sp>
        <p:nvSpPr>
          <p:cNvPr id="21" name="Google Shape;2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 name="Google Shape;2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 name="Google Shape;2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 name="Google Shape;54;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 name="Google Shape;55;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3" name="Google Shape;73;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 name="Google Shape;74;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1" name="Google Shape;111;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 name="Google Shape;112;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8090"/>
        </a:solidFill>
      </p:bgPr>
    </p:bg>
    <p:spTree>
      <p:nvGrpSpPr>
        <p:cNvPr id="15" name="Shape 15"/>
        <p:cNvGrpSpPr/>
        <p:nvPr/>
      </p:nvGrpSpPr>
      <p:grpSpPr>
        <a:xfrm>
          <a:off x="0" y="0"/>
          <a:ext cx="0" cy="0"/>
          <a:chOff x="0" y="0"/>
          <a:chExt cx="0" cy="0"/>
        </a:xfrm>
      </p:grpSpPr>
      <p:sp>
        <p:nvSpPr>
          <p:cNvPr id="16" name="Google Shape;16;p1"/>
          <p:cNvSpPr/>
          <p:nvPr/>
        </p:nvSpPr>
        <p:spPr>
          <a:xfrm>
            <a:off x="457200" y="1371600"/>
            <a:ext cx="8229600" cy="73152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6000"/>
              <a:buFont typeface="Arial Black"/>
              <a:buNone/>
            </a:pPr>
            <a:r>
              <a:rPr b="1" i="0" lang="en-US" sz="6000" u="none" cap="none" strike="noStrike">
                <a:solidFill>
                  <a:srgbClr val="FFFFFF"/>
                </a:solidFill>
                <a:latin typeface="Arial Black"/>
                <a:ea typeface="Arial Black"/>
                <a:cs typeface="Arial Black"/>
                <a:sym typeface="Arial Black"/>
              </a:rPr>
              <a:t>TANO</a:t>
            </a:r>
            <a:endParaRPr b="0" i="0" sz="6000" u="none" cap="none" strike="noStrike">
              <a:solidFill>
                <a:schemeClr val="dk1"/>
              </a:solidFill>
              <a:latin typeface="Calibri"/>
              <a:ea typeface="Calibri"/>
              <a:cs typeface="Calibri"/>
              <a:sym typeface="Calibri"/>
            </a:endParaRPr>
          </a:p>
        </p:txBody>
      </p:sp>
      <p:sp>
        <p:nvSpPr>
          <p:cNvPr id="17" name="Google Shape;17;p1"/>
          <p:cNvSpPr/>
          <p:nvPr/>
        </p:nvSpPr>
        <p:spPr>
          <a:xfrm>
            <a:off x="457200" y="2194560"/>
            <a:ext cx="822960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3600"/>
              <a:buFont typeface="Arial"/>
              <a:buNone/>
            </a:pPr>
            <a:r>
              <a:rPr b="0" i="0" lang="en-US" sz="3600" u="none" cap="none" strike="noStrike">
                <a:solidFill>
                  <a:srgbClr val="FFFFFF"/>
                </a:solidFill>
                <a:latin typeface="Arial"/>
                <a:ea typeface="Arial"/>
                <a:cs typeface="Arial"/>
                <a:sym typeface="Arial"/>
              </a:rPr>
              <a:t>生産性向上推進体制加算</a:t>
            </a:r>
            <a:endParaRPr b="0" i="0" sz="3600" u="none" cap="none" strike="noStrike">
              <a:solidFill>
                <a:schemeClr val="dk1"/>
              </a:solidFill>
              <a:latin typeface="Calibri"/>
              <a:ea typeface="Calibri"/>
              <a:cs typeface="Calibri"/>
              <a:sym typeface="Calibri"/>
            </a:endParaRPr>
          </a:p>
        </p:txBody>
      </p:sp>
      <p:sp>
        <p:nvSpPr>
          <p:cNvPr id="18" name="Google Shape;18;p1"/>
          <p:cNvSpPr/>
          <p:nvPr/>
        </p:nvSpPr>
        <p:spPr>
          <a:xfrm>
            <a:off x="457200" y="2926080"/>
            <a:ext cx="822960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8FAFC"/>
              </a:buClr>
              <a:buSzPts val="2000"/>
              <a:buFont typeface="Arial"/>
              <a:buNone/>
            </a:pPr>
            <a:r>
              <a:rPr b="0" i="0" lang="en-US" sz="2000" u="none" cap="none" strike="noStrike">
                <a:solidFill>
                  <a:srgbClr val="F8FAFC"/>
                </a:solidFill>
                <a:latin typeface="Arial"/>
                <a:ea typeface="Arial"/>
                <a:cs typeface="Arial"/>
                <a:sym typeface="Arial"/>
              </a:rPr>
              <a:t>申請要件対応データ 早わかりガイド</a:t>
            </a:r>
            <a:endParaRPr b="0" i="0" sz="2000" u="none" cap="none" strike="noStrike">
              <a:solidFill>
                <a:schemeClr val="dk1"/>
              </a:solidFill>
              <a:latin typeface="Calibri"/>
              <a:ea typeface="Calibri"/>
              <a:cs typeface="Calibri"/>
              <a:sym typeface="Calibri"/>
            </a:endParaRPr>
          </a:p>
        </p:txBody>
      </p:sp>
      <p:sp>
        <p:nvSpPr>
          <p:cNvPr id="19" name="Google Shape;19;p1"/>
          <p:cNvSpPr/>
          <p:nvPr/>
        </p:nvSpPr>
        <p:spPr>
          <a:xfrm>
            <a:off x="3200400" y="3840480"/>
            <a:ext cx="2743200" cy="73152"/>
          </a:xfrm>
          <a:prstGeom prst="rect">
            <a:avLst/>
          </a:prstGeom>
          <a:solidFill>
            <a:srgbClr val="02C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AFC"/>
        </a:solidFill>
      </p:bgPr>
    </p:bg>
    <p:spTree>
      <p:nvGrpSpPr>
        <p:cNvPr id="24" name="Shape 24"/>
        <p:cNvGrpSpPr/>
        <p:nvPr/>
      </p:nvGrpSpPr>
      <p:grpSpPr>
        <a:xfrm>
          <a:off x="0" y="0"/>
          <a:ext cx="0" cy="0"/>
          <a:chOff x="0" y="0"/>
          <a:chExt cx="0" cy="0"/>
        </a:xfrm>
      </p:grpSpPr>
      <p:sp>
        <p:nvSpPr>
          <p:cNvPr id="25" name="Google Shape;25;p2"/>
          <p:cNvSpPr/>
          <p:nvPr/>
        </p:nvSpPr>
        <p:spPr>
          <a:xfrm>
            <a:off x="457200" y="365760"/>
            <a:ext cx="82296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E293B"/>
              </a:buClr>
              <a:buSzPts val="3600"/>
              <a:buFont typeface="Arial Black"/>
              <a:buNone/>
            </a:pPr>
            <a:r>
              <a:rPr b="1" i="0" lang="en-US" sz="3600" u="none" cap="none" strike="noStrike">
                <a:solidFill>
                  <a:srgbClr val="1E293B"/>
                </a:solidFill>
                <a:latin typeface="Arial Black"/>
                <a:ea typeface="Arial Black"/>
                <a:cs typeface="Arial Black"/>
                <a:sym typeface="Arial Black"/>
              </a:rPr>
              <a:t>申請に必要な5つの要件</a:t>
            </a:r>
            <a:endParaRPr b="0" i="0" sz="3600" u="none" cap="none" strike="noStrike">
              <a:solidFill>
                <a:schemeClr val="dk1"/>
              </a:solidFill>
              <a:latin typeface="Calibri"/>
              <a:ea typeface="Calibri"/>
              <a:cs typeface="Calibri"/>
              <a:sym typeface="Calibri"/>
            </a:endParaRPr>
          </a:p>
        </p:txBody>
      </p:sp>
      <p:sp>
        <p:nvSpPr>
          <p:cNvPr id="26" name="Google Shape;26;p2"/>
          <p:cNvSpPr/>
          <p:nvPr/>
        </p:nvSpPr>
        <p:spPr>
          <a:xfrm>
            <a:off x="731520" y="1188720"/>
            <a:ext cx="7680960" cy="640080"/>
          </a:xfrm>
          <a:prstGeom prst="rect">
            <a:avLst/>
          </a:prstGeom>
          <a:solidFill>
            <a:srgbClr val="FFFFFF"/>
          </a:solidFill>
          <a:ln cap="flat" cmpd="sng" w="254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914400" y="1280160"/>
            <a:ext cx="457200" cy="457200"/>
          </a:xfrm>
          <a:prstGeom prst="ellipse">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914400" y="1280160"/>
            <a:ext cx="4572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①</a:t>
            </a:r>
            <a:endParaRPr b="0" i="0" sz="2000" u="none" cap="none" strike="noStrike">
              <a:solidFill>
                <a:schemeClr val="dk1"/>
              </a:solidFill>
              <a:latin typeface="Calibri"/>
              <a:ea typeface="Calibri"/>
              <a:cs typeface="Calibri"/>
              <a:sym typeface="Calibri"/>
            </a:endParaRPr>
          </a:p>
        </p:txBody>
      </p:sp>
      <p:sp>
        <p:nvSpPr>
          <p:cNvPr id="29" name="Google Shape;29;p2"/>
          <p:cNvSpPr/>
          <p:nvPr/>
        </p:nvSpPr>
        <p:spPr>
          <a:xfrm>
            <a:off x="1554480" y="1261872"/>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600"/>
              <a:buFont typeface="Calibri"/>
              <a:buNone/>
            </a:pPr>
            <a:r>
              <a:rPr b="1" i="0" lang="en-US" sz="1600" u="none" cap="none" strike="noStrike">
                <a:solidFill>
                  <a:srgbClr val="1E293B"/>
                </a:solidFill>
                <a:latin typeface="Calibri"/>
                <a:ea typeface="Calibri"/>
                <a:cs typeface="Calibri"/>
                <a:sym typeface="Calibri"/>
              </a:rPr>
              <a:t>利用者の満足度変化</a:t>
            </a:r>
            <a:endParaRPr b="0" i="0" sz="1600" u="none" cap="none" strike="noStrike">
              <a:solidFill>
                <a:schemeClr val="dk1"/>
              </a:solidFill>
              <a:latin typeface="Calibri"/>
              <a:ea typeface="Calibri"/>
              <a:cs typeface="Calibri"/>
              <a:sym typeface="Calibri"/>
            </a:endParaRPr>
          </a:p>
        </p:txBody>
      </p:sp>
      <p:sp>
        <p:nvSpPr>
          <p:cNvPr id="30" name="Google Shape;30;p2"/>
          <p:cNvSpPr/>
          <p:nvPr/>
        </p:nvSpPr>
        <p:spPr>
          <a:xfrm>
            <a:off x="1554480" y="1536192"/>
            <a:ext cx="41148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4748B"/>
              </a:buClr>
              <a:buSzPts val="1200"/>
              <a:buFont typeface="Calibri"/>
              <a:buNone/>
            </a:pPr>
            <a:r>
              <a:rPr b="0" i="0" lang="en-US" sz="1200" u="none" cap="none" strike="noStrike">
                <a:solidFill>
                  <a:srgbClr val="64748B"/>
                </a:solidFill>
                <a:latin typeface="Calibri"/>
                <a:ea typeface="Calibri"/>
                <a:cs typeface="Calibri"/>
                <a:sym typeface="Calibri"/>
              </a:rPr>
              <a:t>WHO-5 / 生活・認知機能尺度</a:t>
            </a:r>
            <a:endParaRPr b="0" i="0" sz="1200" u="none" cap="none" strike="noStrike">
              <a:solidFill>
                <a:schemeClr val="dk1"/>
              </a:solidFill>
              <a:latin typeface="Calibri"/>
              <a:ea typeface="Calibri"/>
              <a:cs typeface="Calibri"/>
              <a:sym typeface="Calibri"/>
            </a:endParaRPr>
          </a:p>
        </p:txBody>
      </p:sp>
      <p:sp>
        <p:nvSpPr>
          <p:cNvPr id="31" name="Google Shape;31;p2"/>
          <p:cNvSpPr/>
          <p:nvPr/>
        </p:nvSpPr>
        <p:spPr>
          <a:xfrm>
            <a:off x="731520" y="1965960"/>
            <a:ext cx="7680960" cy="640080"/>
          </a:xfrm>
          <a:prstGeom prst="rect">
            <a:avLst/>
          </a:prstGeom>
          <a:solidFill>
            <a:srgbClr val="FFFFFF"/>
          </a:solidFill>
          <a:ln cap="flat" cmpd="sng" w="254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914400" y="2057400"/>
            <a:ext cx="457200" cy="457200"/>
          </a:xfrm>
          <a:prstGeom prst="ellipse">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914400" y="2057400"/>
            <a:ext cx="4572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②</a:t>
            </a:r>
            <a:endParaRPr b="0" i="0" sz="2000" u="none" cap="none" strike="noStrike">
              <a:solidFill>
                <a:schemeClr val="dk1"/>
              </a:solidFill>
              <a:latin typeface="Calibri"/>
              <a:ea typeface="Calibri"/>
              <a:cs typeface="Calibri"/>
              <a:sym typeface="Calibri"/>
            </a:endParaRPr>
          </a:p>
        </p:txBody>
      </p:sp>
      <p:sp>
        <p:nvSpPr>
          <p:cNvPr id="34" name="Google Shape;34;p2"/>
          <p:cNvSpPr/>
          <p:nvPr/>
        </p:nvSpPr>
        <p:spPr>
          <a:xfrm>
            <a:off x="1554480" y="2039112"/>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600"/>
              <a:buFont typeface="Calibri"/>
              <a:buNone/>
            </a:pPr>
            <a:r>
              <a:rPr b="1" i="0" lang="en-US" sz="1600" u="none" cap="none" strike="noStrike">
                <a:solidFill>
                  <a:srgbClr val="1E293B"/>
                </a:solidFill>
                <a:latin typeface="Calibri"/>
                <a:ea typeface="Calibri"/>
                <a:cs typeface="Calibri"/>
                <a:sym typeface="Calibri"/>
              </a:rPr>
              <a:t>総業務時間・超過勤務時間</a:t>
            </a:r>
            <a:endParaRPr b="0" i="0" sz="1600" u="none" cap="none" strike="noStrike">
              <a:solidFill>
                <a:schemeClr val="dk1"/>
              </a:solidFill>
              <a:latin typeface="Calibri"/>
              <a:ea typeface="Calibri"/>
              <a:cs typeface="Calibri"/>
              <a:sym typeface="Calibri"/>
            </a:endParaRPr>
          </a:p>
        </p:txBody>
      </p:sp>
      <p:sp>
        <p:nvSpPr>
          <p:cNvPr id="35" name="Google Shape;35;p2"/>
          <p:cNvSpPr/>
          <p:nvPr/>
        </p:nvSpPr>
        <p:spPr>
          <a:xfrm>
            <a:off x="1554480" y="2313432"/>
            <a:ext cx="41148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4748B"/>
              </a:buClr>
              <a:buSzPts val="1200"/>
              <a:buFont typeface="Calibri"/>
              <a:buNone/>
            </a:pPr>
            <a:r>
              <a:rPr b="0" i="0" lang="en-US" sz="1200" u="none" cap="none" strike="noStrike">
                <a:solidFill>
                  <a:srgbClr val="64748B"/>
                </a:solidFill>
                <a:latin typeface="Calibri"/>
                <a:ea typeface="Calibri"/>
                <a:cs typeface="Calibri"/>
                <a:sym typeface="Calibri"/>
              </a:rPr>
              <a:t>業務効率化の実績</a:t>
            </a:r>
            <a:endParaRPr b="0" i="0" sz="1200" u="none" cap="none" strike="noStrike">
              <a:solidFill>
                <a:schemeClr val="dk1"/>
              </a:solidFill>
              <a:latin typeface="Calibri"/>
              <a:ea typeface="Calibri"/>
              <a:cs typeface="Calibri"/>
              <a:sym typeface="Calibri"/>
            </a:endParaRPr>
          </a:p>
        </p:txBody>
      </p:sp>
      <p:sp>
        <p:nvSpPr>
          <p:cNvPr id="36" name="Google Shape;36;p2"/>
          <p:cNvSpPr/>
          <p:nvPr/>
        </p:nvSpPr>
        <p:spPr>
          <a:xfrm>
            <a:off x="731520" y="2743200"/>
            <a:ext cx="7680960" cy="640080"/>
          </a:xfrm>
          <a:prstGeom prst="rect">
            <a:avLst/>
          </a:prstGeom>
          <a:solidFill>
            <a:srgbClr val="FFFFFF"/>
          </a:solidFill>
          <a:ln cap="flat" cmpd="sng" w="254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2"/>
          <p:cNvSpPr/>
          <p:nvPr/>
        </p:nvSpPr>
        <p:spPr>
          <a:xfrm>
            <a:off x="914400" y="2834640"/>
            <a:ext cx="457200" cy="457200"/>
          </a:xfrm>
          <a:prstGeom prst="ellipse">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2"/>
          <p:cNvSpPr/>
          <p:nvPr/>
        </p:nvSpPr>
        <p:spPr>
          <a:xfrm>
            <a:off x="914400" y="2834640"/>
            <a:ext cx="4572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③</a:t>
            </a:r>
            <a:endParaRPr b="0" i="0" sz="2000" u="none" cap="none" strike="noStrike">
              <a:solidFill>
                <a:schemeClr val="dk1"/>
              </a:solidFill>
              <a:latin typeface="Calibri"/>
              <a:ea typeface="Calibri"/>
              <a:cs typeface="Calibri"/>
              <a:sym typeface="Calibri"/>
            </a:endParaRPr>
          </a:p>
        </p:txBody>
      </p:sp>
      <p:sp>
        <p:nvSpPr>
          <p:cNvPr id="39" name="Google Shape;39;p2"/>
          <p:cNvSpPr/>
          <p:nvPr/>
        </p:nvSpPr>
        <p:spPr>
          <a:xfrm>
            <a:off x="1554480" y="2816352"/>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600"/>
              <a:buFont typeface="Calibri"/>
              <a:buNone/>
            </a:pPr>
            <a:r>
              <a:rPr b="1" i="0" lang="en-US" sz="1600" u="none" cap="none" strike="noStrike">
                <a:solidFill>
                  <a:srgbClr val="1E293B"/>
                </a:solidFill>
                <a:latin typeface="Calibri"/>
                <a:ea typeface="Calibri"/>
                <a:cs typeface="Calibri"/>
                <a:sym typeface="Calibri"/>
              </a:rPr>
              <a:t>年次有給休暇の取得状況</a:t>
            </a:r>
            <a:endParaRPr b="0" i="0" sz="1600" u="none" cap="none" strike="noStrike">
              <a:solidFill>
                <a:schemeClr val="dk1"/>
              </a:solidFill>
              <a:latin typeface="Calibri"/>
              <a:ea typeface="Calibri"/>
              <a:cs typeface="Calibri"/>
              <a:sym typeface="Calibri"/>
            </a:endParaRPr>
          </a:p>
        </p:txBody>
      </p:sp>
      <p:sp>
        <p:nvSpPr>
          <p:cNvPr id="40" name="Google Shape;40;p2"/>
          <p:cNvSpPr/>
          <p:nvPr/>
        </p:nvSpPr>
        <p:spPr>
          <a:xfrm>
            <a:off x="1554480" y="3090672"/>
            <a:ext cx="41148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4748B"/>
              </a:buClr>
              <a:buSzPts val="1200"/>
              <a:buFont typeface="Calibri"/>
              <a:buNone/>
            </a:pPr>
            <a:r>
              <a:rPr b="0" i="0" lang="en-US" sz="1200" u="none" cap="none" strike="noStrike">
                <a:solidFill>
                  <a:srgbClr val="64748B"/>
                </a:solidFill>
                <a:latin typeface="Calibri"/>
                <a:ea typeface="Calibri"/>
                <a:cs typeface="Calibri"/>
                <a:sym typeface="Calibri"/>
              </a:rPr>
              <a:t>職場環境の改善</a:t>
            </a:r>
            <a:endParaRPr b="0" i="0" sz="1200" u="none" cap="none" strike="noStrike">
              <a:solidFill>
                <a:schemeClr val="dk1"/>
              </a:solidFill>
              <a:latin typeface="Calibri"/>
              <a:ea typeface="Calibri"/>
              <a:cs typeface="Calibri"/>
              <a:sym typeface="Calibri"/>
            </a:endParaRPr>
          </a:p>
        </p:txBody>
      </p:sp>
      <p:sp>
        <p:nvSpPr>
          <p:cNvPr id="41" name="Google Shape;41;p2"/>
          <p:cNvSpPr/>
          <p:nvPr/>
        </p:nvSpPr>
        <p:spPr>
          <a:xfrm>
            <a:off x="731520" y="3520440"/>
            <a:ext cx="7680960" cy="640080"/>
          </a:xfrm>
          <a:prstGeom prst="rect">
            <a:avLst/>
          </a:prstGeom>
          <a:solidFill>
            <a:srgbClr val="FFFFFF"/>
          </a:solidFill>
          <a:ln cap="flat" cmpd="sng" w="254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914400" y="3611880"/>
            <a:ext cx="457200" cy="457200"/>
          </a:xfrm>
          <a:prstGeom prst="ellipse">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a:off x="914400" y="3611880"/>
            <a:ext cx="4572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④</a:t>
            </a:r>
            <a:endParaRPr b="0" i="0" sz="2000" u="none" cap="none" strike="noStrike">
              <a:solidFill>
                <a:schemeClr val="dk1"/>
              </a:solidFill>
              <a:latin typeface="Calibri"/>
              <a:ea typeface="Calibri"/>
              <a:cs typeface="Calibri"/>
              <a:sym typeface="Calibri"/>
            </a:endParaRPr>
          </a:p>
        </p:txBody>
      </p:sp>
      <p:sp>
        <p:nvSpPr>
          <p:cNvPr id="44" name="Google Shape;44;p2"/>
          <p:cNvSpPr/>
          <p:nvPr/>
        </p:nvSpPr>
        <p:spPr>
          <a:xfrm>
            <a:off x="1554480" y="3593592"/>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600"/>
              <a:buFont typeface="Calibri"/>
              <a:buNone/>
            </a:pPr>
            <a:r>
              <a:rPr b="1" i="0" lang="en-US" sz="1600" u="none" cap="none" strike="noStrike">
                <a:solidFill>
                  <a:srgbClr val="1E293B"/>
                </a:solidFill>
                <a:latin typeface="Calibri"/>
                <a:ea typeface="Calibri"/>
                <a:cs typeface="Calibri"/>
                <a:sym typeface="Calibri"/>
              </a:rPr>
              <a:t>介護職員の心理的負担変化</a:t>
            </a:r>
            <a:endParaRPr b="0" i="0" sz="1600" u="none" cap="none" strike="noStrike">
              <a:solidFill>
                <a:schemeClr val="dk1"/>
              </a:solidFill>
              <a:latin typeface="Calibri"/>
              <a:ea typeface="Calibri"/>
              <a:cs typeface="Calibri"/>
              <a:sym typeface="Calibri"/>
            </a:endParaRPr>
          </a:p>
        </p:txBody>
      </p:sp>
      <p:sp>
        <p:nvSpPr>
          <p:cNvPr id="45" name="Google Shape;45;p2"/>
          <p:cNvSpPr/>
          <p:nvPr/>
        </p:nvSpPr>
        <p:spPr>
          <a:xfrm>
            <a:off x="1554480" y="3867912"/>
            <a:ext cx="41148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4748B"/>
              </a:buClr>
              <a:buSzPts val="1200"/>
              <a:buFont typeface="Calibri"/>
              <a:buNone/>
            </a:pPr>
            <a:r>
              <a:rPr b="0" i="0" lang="en-US" sz="1200" u="none" cap="none" strike="noStrike">
                <a:solidFill>
                  <a:srgbClr val="64748B"/>
                </a:solidFill>
                <a:latin typeface="Calibri"/>
                <a:ea typeface="Calibri"/>
                <a:cs typeface="Calibri"/>
                <a:sym typeface="Calibri"/>
              </a:rPr>
              <a:t>SRS-18 / モチベーション</a:t>
            </a:r>
            <a:endParaRPr b="0" i="0" sz="1200" u="none" cap="none" strike="noStrike">
              <a:solidFill>
                <a:schemeClr val="dk1"/>
              </a:solidFill>
              <a:latin typeface="Calibri"/>
              <a:ea typeface="Calibri"/>
              <a:cs typeface="Calibri"/>
              <a:sym typeface="Calibri"/>
            </a:endParaRPr>
          </a:p>
        </p:txBody>
      </p:sp>
      <p:sp>
        <p:nvSpPr>
          <p:cNvPr id="46" name="Google Shape;46;p2"/>
          <p:cNvSpPr/>
          <p:nvPr/>
        </p:nvSpPr>
        <p:spPr>
          <a:xfrm>
            <a:off x="731520" y="4297680"/>
            <a:ext cx="7680960" cy="640080"/>
          </a:xfrm>
          <a:prstGeom prst="rect">
            <a:avLst/>
          </a:prstGeom>
          <a:solidFill>
            <a:srgbClr val="FFFFFF"/>
          </a:solidFill>
          <a:ln cap="flat" cmpd="sng" w="254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2"/>
          <p:cNvSpPr/>
          <p:nvPr/>
        </p:nvSpPr>
        <p:spPr>
          <a:xfrm>
            <a:off x="914400" y="4389120"/>
            <a:ext cx="457200" cy="457200"/>
          </a:xfrm>
          <a:prstGeom prst="ellipse">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2"/>
          <p:cNvSpPr/>
          <p:nvPr/>
        </p:nvSpPr>
        <p:spPr>
          <a:xfrm>
            <a:off x="914400" y="4389120"/>
            <a:ext cx="4572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⑤</a:t>
            </a:r>
            <a:endParaRPr b="0" i="0" sz="2000" u="none" cap="none" strike="noStrike">
              <a:solidFill>
                <a:schemeClr val="dk1"/>
              </a:solidFill>
              <a:latin typeface="Calibri"/>
              <a:ea typeface="Calibri"/>
              <a:cs typeface="Calibri"/>
              <a:sym typeface="Calibri"/>
            </a:endParaRPr>
          </a:p>
        </p:txBody>
      </p:sp>
      <p:sp>
        <p:nvSpPr>
          <p:cNvPr id="49" name="Google Shape;49;p2"/>
          <p:cNvSpPr/>
          <p:nvPr/>
        </p:nvSpPr>
        <p:spPr>
          <a:xfrm>
            <a:off x="1554480" y="4370832"/>
            <a:ext cx="41148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600"/>
              <a:buFont typeface="Calibri"/>
              <a:buNone/>
            </a:pPr>
            <a:r>
              <a:rPr b="1" i="0" lang="en-US" sz="1600" u="none" cap="none" strike="noStrike">
                <a:solidFill>
                  <a:srgbClr val="1E293B"/>
                </a:solidFill>
                <a:latin typeface="Calibri"/>
                <a:ea typeface="Calibri"/>
                <a:cs typeface="Calibri"/>
                <a:sym typeface="Calibri"/>
              </a:rPr>
              <a:t>タイムスタディ調査</a:t>
            </a:r>
            <a:endParaRPr b="0" i="0" sz="1600" u="none" cap="none" strike="noStrike">
              <a:solidFill>
                <a:schemeClr val="dk1"/>
              </a:solidFill>
              <a:latin typeface="Calibri"/>
              <a:ea typeface="Calibri"/>
              <a:cs typeface="Calibri"/>
              <a:sym typeface="Calibri"/>
            </a:endParaRPr>
          </a:p>
        </p:txBody>
      </p:sp>
      <p:sp>
        <p:nvSpPr>
          <p:cNvPr id="50" name="Google Shape;50;p2"/>
          <p:cNvSpPr/>
          <p:nvPr/>
        </p:nvSpPr>
        <p:spPr>
          <a:xfrm>
            <a:off x="1554480" y="4645152"/>
            <a:ext cx="4114800" cy="22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4748B"/>
              </a:buClr>
              <a:buSzPts val="1200"/>
              <a:buFont typeface="Calibri"/>
              <a:buNone/>
            </a:pPr>
            <a:r>
              <a:rPr b="0" i="0" lang="en-US" sz="1200" u="none" cap="none" strike="noStrike">
                <a:solidFill>
                  <a:srgbClr val="64748B"/>
                </a:solidFill>
                <a:latin typeface="Calibri"/>
                <a:ea typeface="Calibri"/>
                <a:cs typeface="Calibri"/>
                <a:sym typeface="Calibri"/>
              </a:rPr>
              <a:t>日中・夜間の業務時間配分</a:t>
            </a:r>
            <a:endParaRPr b="0" i="0" sz="1200" u="none" cap="none" strike="noStrike">
              <a:solidFill>
                <a:schemeClr val="dk1"/>
              </a:solidFill>
              <a:latin typeface="Calibri"/>
              <a:ea typeface="Calibri"/>
              <a:cs typeface="Calibri"/>
              <a:sym typeface="Calibri"/>
            </a:endParaRPr>
          </a:p>
        </p:txBody>
      </p:sp>
      <p:sp>
        <p:nvSpPr>
          <p:cNvPr id="51" name="Google Shape;51;p2"/>
          <p:cNvSpPr/>
          <p:nvPr/>
        </p:nvSpPr>
        <p:spPr>
          <a:xfrm>
            <a:off x="2093100" y="906824"/>
            <a:ext cx="8229600" cy="274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64748B"/>
              </a:buClr>
              <a:buSzPts val="1100"/>
              <a:buFont typeface="Calibri"/>
              <a:buNone/>
            </a:pPr>
            <a:r>
              <a:rPr b="0" i="1" lang="en-US" sz="1100" u="none" cap="none" strike="noStrike">
                <a:solidFill>
                  <a:srgbClr val="64748B"/>
                </a:solidFill>
                <a:latin typeface="Calibri"/>
                <a:ea typeface="Calibri"/>
                <a:cs typeface="Calibri"/>
                <a:sym typeface="Calibri"/>
              </a:rPr>
              <a:t>※ 各要件の詳細データと記載例は次のスライド以降でご確認ください</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AFC"/>
        </a:solidFill>
      </p:bgPr>
    </p:bg>
    <p:spTree>
      <p:nvGrpSpPr>
        <p:cNvPr id="56" name="Shape 56"/>
        <p:cNvGrpSpPr/>
        <p:nvPr/>
      </p:nvGrpSpPr>
      <p:grpSpPr>
        <a:xfrm>
          <a:off x="0" y="0"/>
          <a:ext cx="0" cy="0"/>
          <a:chOff x="0" y="0"/>
          <a:chExt cx="0" cy="0"/>
        </a:xfrm>
      </p:grpSpPr>
      <p:sp>
        <p:nvSpPr>
          <p:cNvPr id="57" name="Google Shape;57;p3"/>
          <p:cNvSpPr/>
          <p:nvPr/>
        </p:nvSpPr>
        <p:spPr>
          <a:xfrm>
            <a:off x="0" y="0"/>
            <a:ext cx="9144000" cy="731520"/>
          </a:xfrm>
          <a:prstGeom prst="rect">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3"/>
          <p:cNvSpPr/>
          <p:nvPr/>
        </p:nvSpPr>
        <p:spPr>
          <a:xfrm>
            <a:off x="457200" y="13716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3200"/>
              <a:buFont typeface="Arial Black"/>
              <a:buNone/>
            </a:pPr>
            <a:r>
              <a:rPr b="1" i="0" lang="en-US" sz="3200" u="none" cap="none" strike="noStrike">
                <a:solidFill>
                  <a:srgbClr val="FFFFFF"/>
                </a:solidFill>
                <a:latin typeface="Arial Black"/>
                <a:ea typeface="Arial Black"/>
                <a:cs typeface="Arial Black"/>
                <a:sym typeface="Arial Black"/>
              </a:rPr>
              <a:t>① 利用者の満足度の変化</a:t>
            </a:r>
            <a:endParaRPr b="0" i="0" sz="3200" u="none" cap="none" strike="noStrike">
              <a:solidFill>
                <a:schemeClr val="dk1"/>
              </a:solidFill>
              <a:latin typeface="Calibri"/>
              <a:ea typeface="Calibri"/>
              <a:cs typeface="Calibri"/>
              <a:sym typeface="Calibri"/>
            </a:endParaRPr>
          </a:p>
        </p:txBody>
      </p:sp>
      <p:sp>
        <p:nvSpPr>
          <p:cNvPr id="59" name="Google Shape;59;p3"/>
          <p:cNvSpPr/>
          <p:nvPr/>
        </p:nvSpPr>
        <p:spPr>
          <a:xfrm>
            <a:off x="457200" y="1005840"/>
            <a:ext cx="36576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使用する指標・調査</a:t>
            </a:r>
            <a:endParaRPr b="0" i="0" sz="1600" u="none" cap="none" strike="noStrike">
              <a:solidFill>
                <a:schemeClr val="dk1"/>
              </a:solidFill>
              <a:latin typeface="Calibri"/>
              <a:ea typeface="Calibri"/>
              <a:cs typeface="Calibri"/>
              <a:sym typeface="Calibri"/>
            </a:endParaRPr>
          </a:p>
        </p:txBody>
      </p:sp>
      <p:sp>
        <p:nvSpPr>
          <p:cNvPr id="60" name="Google Shape;60;p3"/>
          <p:cNvSpPr/>
          <p:nvPr/>
        </p:nvSpPr>
        <p:spPr>
          <a:xfrm>
            <a:off x="457200" y="1371600"/>
            <a:ext cx="3657600" cy="91440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3"/>
          <p:cNvSpPr/>
          <p:nvPr/>
        </p:nvSpPr>
        <p:spPr>
          <a:xfrm>
            <a:off x="640080" y="1463040"/>
            <a:ext cx="3291840" cy="7315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300" u="none" cap="none" strike="noStrike">
                <a:solidFill>
                  <a:srgbClr val="1E293B"/>
                </a:solidFill>
                <a:latin typeface="Calibri"/>
                <a:ea typeface="Calibri"/>
                <a:cs typeface="Calibri"/>
                <a:sym typeface="Calibri"/>
              </a:rPr>
              <a:t>EQ5D (QOLスコア)</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300" u="none" cap="none" strike="noStrike">
                <a:solidFill>
                  <a:srgbClr val="1E293B"/>
                </a:solidFill>
                <a:latin typeface="Calibri"/>
                <a:ea typeface="Calibri"/>
                <a:cs typeface="Calibri"/>
                <a:sym typeface="Calibri"/>
              </a:rPr>
              <a:t>利用者満足度アンケート</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300" u="none" cap="none" strike="noStrike">
                <a:solidFill>
                  <a:srgbClr val="1E293B"/>
                </a:solidFill>
                <a:latin typeface="Calibri"/>
                <a:ea typeface="Calibri"/>
                <a:cs typeface="Calibri"/>
                <a:sym typeface="Calibri"/>
              </a:rPr>
              <a:t> FIM (機能的自立度評価表)</a:t>
            </a:r>
            <a:endParaRPr b="0" i="0" sz="1300" u="none" cap="none" strike="noStrike">
              <a:solidFill>
                <a:schemeClr val="dk1"/>
              </a:solidFill>
              <a:latin typeface="Calibri"/>
              <a:ea typeface="Calibri"/>
              <a:cs typeface="Calibri"/>
              <a:sym typeface="Calibri"/>
            </a:endParaRPr>
          </a:p>
        </p:txBody>
      </p:sp>
      <p:sp>
        <p:nvSpPr>
          <p:cNvPr id="62" name="Google Shape;62;p3"/>
          <p:cNvSpPr/>
          <p:nvPr/>
        </p:nvSpPr>
        <p:spPr>
          <a:xfrm>
            <a:off x="4389120" y="1005840"/>
            <a:ext cx="429768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改善結果</a:t>
            </a:r>
            <a:endParaRPr b="0" i="0" sz="1600" u="none" cap="none" strike="noStrike">
              <a:solidFill>
                <a:schemeClr val="dk1"/>
              </a:solidFill>
              <a:latin typeface="Calibri"/>
              <a:ea typeface="Calibri"/>
              <a:cs typeface="Calibri"/>
              <a:sym typeface="Calibri"/>
            </a:endParaRPr>
          </a:p>
        </p:txBody>
      </p:sp>
      <p:sp>
        <p:nvSpPr>
          <p:cNvPr id="63" name="Google Shape;63;p3"/>
          <p:cNvSpPr/>
          <p:nvPr/>
        </p:nvSpPr>
        <p:spPr>
          <a:xfrm>
            <a:off x="4389120" y="1371600"/>
            <a:ext cx="4297680" cy="91440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3"/>
          <p:cNvSpPr/>
          <p:nvPr/>
        </p:nvSpPr>
        <p:spPr>
          <a:xfrm>
            <a:off x="4572000" y="1433564"/>
            <a:ext cx="3931800" cy="731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1" i="0" lang="en-US" sz="1300" u="none" cap="none" strike="noStrike">
                <a:solidFill>
                  <a:srgbClr val="1E293B"/>
                </a:solidFill>
                <a:latin typeface="Calibri"/>
                <a:ea typeface="Calibri"/>
                <a:cs typeface="Calibri"/>
                <a:sym typeface="Calibri"/>
              </a:rPr>
              <a:t>EQ5D: </a:t>
            </a:r>
            <a:r>
              <a:rPr b="0" i="0" lang="en-US" sz="1300" u="none" cap="none" strike="noStrike">
                <a:solidFill>
                  <a:srgbClr val="1E293B"/>
                </a:solidFill>
                <a:latin typeface="Calibri"/>
                <a:ea typeface="Calibri"/>
                <a:cs typeface="Calibri"/>
                <a:sym typeface="Calibri"/>
              </a:rPr>
              <a:t>0.627 → 0.831 (+0.204, p&lt;0.01)</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300"/>
              <a:buFont typeface="Calibri"/>
              <a:buNone/>
            </a:pPr>
            <a:r>
              <a:rPr b="1" i="0" lang="en-US" sz="1300" u="none" cap="none" strike="noStrike">
                <a:solidFill>
                  <a:srgbClr val="1E293B"/>
                </a:solidFill>
                <a:latin typeface="Calibri"/>
                <a:ea typeface="Calibri"/>
                <a:cs typeface="Calibri"/>
                <a:sym typeface="Calibri"/>
              </a:rPr>
              <a:t>FIM: </a:t>
            </a:r>
            <a:r>
              <a:rPr b="0" i="0" lang="en-US" sz="1300" u="none" cap="none" strike="noStrike">
                <a:solidFill>
                  <a:srgbClr val="1E293B"/>
                </a:solidFill>
                <a:latin typeface="Calibri"/>
                <a:ea typeface="Calibri"/>
                <a:cs typeface="Calibri"/>
                <a:sym typeface="Calibri"/>
              </a:rPr>
              <a:t>54.4 → 61.9 (+7.5, p&lt;0.01)</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300"/>
              <a:buFont typeface="Calibri"/>
              <a:buNone/>
            </a:pPr>
            <a:r>
              <a:rPr b="1" i="0" lang="en-US" sz="1300" u="none" cap="none" strike="noStrike">
                <a:solidFill>
                  <a:srgbClr val="1E293B"/>
                </a:solidFill>
                <a:latin typeface="Calibri"/>
                <a:ea typeface="Calibri"/>
                <a:cs typeface="Calibri"/>
                <a:sym typeface="Calibri"/>
              </a:rPr>
              <a:t>満足度: </a:t>
            </a:r>
            <a:r>
              <a:rPr b="0" i="0" lang="en-US" sz="1300" u="none" cap="none" strike="noStrike">
                <a:solidFill>
                  <a:srgbClr val="1E293B"/>
                </a:solidFill>
                <a:latin typeface="Calibri"/>
                <a:ea typeface="Calibri"/>
                <a:cs typeface="Calibri"/>
                <a:sym typeface="Calibri"/>
              </a:rPr>
              <a:t>本人60.9% / スタッフ100%</a:t>
            </a:r>
            <a:endParaRPr b="0" i="0" sz="1300" u="none" cap="none" strike="noStrike">
              <a:solidFill>
                <a:schemeClr val="dk1"/>
              </a:solidFill>
              <a:latin typeface="Calibri"/>
              <a:ea typeface="Calibri"/>
              <a:cs typeface="Calibri"/>
              <a:sym typeface="Calibri"/>
            </a:endParaRPr>
          </a:p>
        </p:txBody>
      </p:sp>
      <p:sp>
        <p:nvSpPr>
          <p:cNvPr id="65" name="Google Shape;65;p3"/>
          <p:cNvSpPr/>
          <p:nvPr/>
        </p:nvSpPr>
        <p:spPr>
          <a:xfrm>
            <a:off x="457200" y="246888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根拠データ</a:t>
            </a:r>
            <a:endParaRPr b="0" i="0" sz="1600" u="none" cap="none" strike="noStrike">
              <a:solidFill>
                <a:schemeClr val="dk1"/>
              </a:solidFill>
              <a:latin typeface="Calibri"/>
              <a:ea typeface="Calibri"/>
              <a:cs typeface="Calibri"/>
              <a:sym typeface="Calibri"/>
            </a:endParaRPr>
          </a:p>
        </p:txBody>
      </p:sp>
      <p:sp>
        <p:nvSpPr>
          <p:cNvPr id="66" name="Google Shape;66;p3"/>
          <p:cNvSpPr/>
          <p:nvPr/>
        </p:nvSpPr>
        <p:spPr>
          <a:xfrm>
            <a:off x="457200" y="2788920"/>
            <a:ext cx="8229600" cy="45720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3"/>
          <p:cNvSpPr/>
          <p:nvPr/>
        </p:nvSpPr>
        <p:spPr>
          <a:xfrm>
            <a:off x="640080" y="2880360"/>
            <a:ext cx="78638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対象49名(平均年齢85歳)・3ヶ月間 / 対象17名(平均年齢86.2歳)・4週間</a:t>
            </a:r>
            <a:endParaRPr b="0" i="0" sz="1300" u="none" cap="none" strike="noStrike">
              <a:solidFill>
                <a:schemeClr val="dk1"/>
              </a:solidFill>
              <a:latin typeface="Calibri"/>
              <a:ea typeface="Calibri"/>
              <a:cs typeface="Calibri"/>
              <a:sym typeface="Calibri"/>
            </a:endParaRPr>
          </a:p>
        </p:txBody>
      </p:sp>
      <p:sp>
        <p:nvSpPr>
          <p:cNvPr id="68" name="Google Shape;68;p3"/>
          <p:cNvSpPr/>
          <p:nvPr/>
        </p:nvSpPr>
        <p:spPr>
          <a:xfrm>
            <a:off x="457200" y="338328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申請書記載例</a:t>
            </a:r>
            <a:endParaRPr b="0" i="0" sz="1600" u="none" cap="none" strike="noStrike">
              <a:solidFill>
                <a:schemeClr val="dk1"/>
              </a:solidFill>
              <a:latin typeface="Calibri"/>
              <a:ea typeface="Calibri"/>
              <a:cs typeface="Calibri"/>
              <a:sym typeface="Calibri"/>
            </a:endParaRPr>
          </a:p>
        </p:txBody>
      </p:sp>
      <p:sp>
        <p:nvSpPr>
          <p:cNvPr id="69" name="Google Shape;69;p3"/>
          <p:cNvSpPr/>
          <p:nvPr/>
        </p:nvSpPr>
        <p:spPr>
          <a:xfrm>
            <a:off x="457200" y="3703320"/>
            <a:ext cx="8229600" cy="1188720"/>
          </a:xfrm>
          <a:prstGeom prst="rect">
            <a:avLst/>
          </a:prstGeom>
          <a:solidFill>
            <a:srgbClr val="FEF3C7"/>
          </a:solidFill>
          <a:ln cap="flat" cmpd="sng" w="12700">
            <a:solidFill>
              <a:srgbClr val="F59E0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640080" y="3794760"/>
            <a:ext cx="7863840" cy="10058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100"/>
              <a:buFont typeface="Calibri"/>
              <a:buNone/>
            </a:pPr>
            <a:r>
              <a:rPr b="0" i="0" lang="en-US" sz="1100" u="none" cap="none" strike="noStrike">
                <a:solidFill>
                  <a:srgbClr val="1E293B"/>
                </a:solidFill>
                <a:latin typeface="Calibri"/>
                <a:ea typeface="Calibri"/>
                <a:cs typeface="Calibri"/>
                <a:sym typeface="Calibri"/>
              </a:rPr>
              <a:t>当施設では、AMED医療研究開発推進事業で科学的に検証されたTANOを導入し、利用者の満足度向上を実現しています。EQ5DによるQOLスコアは0.627から0.831へ有意に改善(p&lt;0.01)し、FIM合計スコアも54.4から61.9へ向上しました。利用者満足度は本人評価で60.9%、スタッフ評価で100%が満足と回答しており、生活の質の向上が客観的データと主観的評価の両面から確認されています。</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AFC"/>
        </a:solidFill>
      </p:bgPr>
    </p:bg>
    <p:spTree>
      <p:nvGrpSpPr>
        <p:cNvPr id="75" name="Shape 75"/>
        <p:cNvGrpSpPr/>
        <p:nvPr/>
      </p:nvGrpSpPr>
      <p:grpSpPr>
        <a:xfrm>
          <a:off x="0" y="0"/>
          <a:ext cx="0" cy="0"/>
          <a:chOff x="0" y="0"/>
          <a:chExt cx="0" cy="0"/>
        </a:xfrm>
      </p:grpSpPr>
      <p:sp>
        <p:nvSpPr>
          <p:cNvPr id="76" name="Google Shape;76;p4"/>
          <p:cNvSpPr/>
          <p:nvPr/>
        </p:nvSpPr>
        <p:spPr>
          <a:xfrm>
            <a:off x="0" y="0"/>
            <a:ext cx="9144000" cy="731520"/>
          </a:xfrm>
          <a:prstGeom prst="rect">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4"/>
          <p:cNvSpPr/>
          <p:nvPr/>
        </p:nvSpPr>
        <p:spPr>
          <a:xfrm>
            <a:off x="457200" y="13716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3200"/>
              <a:buFont typeface="Arial Black"/>
              <a:buNone/>
            </a:pPr>
            <a:r>
              <a:rPr b="1" i="0" lang="en-US" sz="3200" u="none" cap="none" strike="noStrike">
                <a:solidFill>
                  <a:srgbClr val="FFFFFF"/>
                </a:solidFill>
                <a:latin typeface="Arial Black"/>
                <a:ea typeface="Arial Black"/>
                <a:cs typeface="Arial Black"/>
                <a:sym typeface="Arial Black"/>
              </a:rPr>
              <a:t>② 総業務時間・超過勤務時間の変化</a:t>
            </a:r>
            <a:endParaRPr b="0" i="0" sz="3200" u="none" cap="none" strike="noStrike">
              <a:solidFill>
                <a:schemeClr val="dk1"/>
              </a:solidFill>
              <a:latin typeface="Calibri"/>
              <a:ea typeface="Calibri"/>
              <a:cs typeface="Calibri"/>
              <a:sym typeface="Calibri"/>
            </a:endParaRPr>
          </a:p>
        </p:txBody>
      </p:sp>
      <p:sp>
        <p:nvSpPr>
          <p:cNvPr id="78" name="Google Shape;78;p4"/>
          <p:cNvSpPr/>
          <p:nvPr/>
        </p:nvSpPr>
        <p:spPr>
          <a:xfrm>
            <a:off x="457200" y="1005840"/>
            <a:ext cx="36576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使用する指標・調査</a:t>
            </a:r>
            <a:endParaRPr b="0" i="0" sz="1600" u="none" cap="none" strike="noStrike">
              <a:solidFill>
                <a:schemeClr val="dk1"/>
              </a:solidFill>
              <a:latin typeface="Calibri"/>
              <a:ea typeface="Calibri"/>
              <a:cs typeface="Calibri"/>
              <a:sym typeface="Calibri"/>
            </a:endParaRPr>
          </a:p>
        </p:txBody>
      </p:sp>
      <p:sp>
        <p:nvSpPr>
          <p:cNvPr id="79" name="Google Shape;79;p4"/>
          <p:cNvSpPr/>
          <p:nvPr/>
        </p:nvSpPr>
        <p:spPr>
          <a:xfrm>
            <a:off x="457200" y="1371600"/>
            <a:ext cx="3657600" cy="54864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4"/>
          <p:cNvSpPr/>
          <p:nvPr/>
        </p:nvSpPr>
        <p:spPr>
          <a:xfrm>
            <a:off x="640080" y="1463040"/>
            <a:ext cx="32918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業務効率化アンケート</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(通常の機能訓練との業務効率化比較)</a:t>
            </a:r>
            <a:endParaRPr b="0" i="0" sz="1300" u="none" cap="none" strike="noStrike">
              <a:solidFill>
                <a:schemeClr val="dk1"/>
              </a:solidFill>
              <a:latin typeface="Calibri"/>
              <a:ea typeface="Calibri"/>
              <a:cs typeface="Calibri"/>
              <a:sym typeface="Calibri"/>
            </a:endParaRPr>
          </a:p>
        </p:txBody>
      </p:sp>
      <p:sp>
        <p:nvSpPr>
          <p:cNvPr id="81" name="Google Shape;81;p4"/>
          <p:cNvSpPr/>
          <p:nvPr/>
        </p:nvSpPr>
        <p:spPr>
          <a:xfrm>
            <a:off x="4389120" y="1005840"/>
            <a:ext cx="429768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改善結果</a:t>
            </a:r>
            <a:endParaRPr b="0" i="0" sz="1600" u="none" cap="none" strike="noStrike">
              <a:solidFill>
                <a:schemeClr val="dk1"/>
              </a:solidFill>
              <a:latin typeface="Calibri"/>
              <a:ea typeface="Calibri"/>
              <a:cs typeface="Calibri"/>
              <a:sym typeface="Calibri"/>
            </a:endParaRPr>
          </a:p>
        </p:txBody>
      </p:sp>
      <p:sp>
        <p:nvSpPr>
          <p:cNvPr id="82" name="Google Shape;82;p4"/>
          <p:cNvSpPr/>
          <p:nvPr/>
        </p:nvSpPr>
        <p:spPr>
          <a:xfrm>
            <a:off x="4389120" y="1371600"/>
            <a:ext cx="4297680" cy="54864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4"/>
          <p:cNvSpPr/>
          <p:nvPr/>
        </p:nvSpPr>
        <p:spPr>
          <a:xfrm>
            <a:off x="4572000" y="1463040"/>
            <a:ext cx="393192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1" i="0" lang="en-US" sz="1300" u="none" cap="none" strike="noStrike">
                <a:solidFill>
                  <a:srgbClr val="1E293B"/>
                </a:solidFill>
                <a:latin typeface="Calibri"/>
                <a:ea typeface="Calibri"/>
                <a:cs typeface="Calibri"/>
                <a:sym typeface="Calibri"/>
              </a:rPr>
              <a:t>業務効率化(時間短縮): </a:t>
            </a:r>
            <a:r>
              <a:rPr b="1" i="0" lang="en-US" sz="1300" u="none" cap="none" strike="noStrike">
                <a:solidFill>
                  <a:srgbClr val="DC2626"/>
                </a:solidFill>
                <a:latin typeface="Calibri"/>
                <a:ea typeface="Calibri"/>
                <a:cs typeface="Calibri"/>
                <a:sym typeface="Calibri"/>
              </a:rPr>
              <a:t>改善率50.0%</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(目標値20%の2.5倍達成)</a:t>
            </a:r>
            <a:endParaRPr b="0" i="0" sz="1300" u="none" cap="none" strike="noStrike">
              <a:solidFill>
                <a:schemeClr val="dk1"/>
              </a:solidFill>
              <a:latin typeface="Calibri"/>
              <a:ea typeface="Calibri"/>
              <a:cs typeface="Calibri"/>
              <a:sym typeface="Calibri"/>
            </a:endParaRPr>
          </a:p>
        </p:txBody>
      </p:sp>
      <p:sp>
        <p:nvSpPr>
          <p:cNvPr id="84" name="Google Shape;84;p4"/>
          <p:cNvSpPr/>
          <p:nvPr/>
        </p:nvSpPr>
        <p:spPr>
          <a:xfrm>
            <a:off x="457200" y="210312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根拠データ</a:t>
            </a:r>
            <a:endParaRPr b="0" i="0" sz="1600" u="none" cap="none" strike="noStrike">
              <a:solidFill>
                <a:schemeClr val="dk1"/>
              </a:solidFill>
              <a:latin typeface="Calibri"/>
              <a:ea typeface="Calibri"/>
              <a:cs typeface="Calibri"/>
              <a:sym typeface="Calibri"/>
            </a:endParaRPr>
          </a:p>
        </p:txBody>
      </p:sp>
      <p:sp>
        <p:nvSpPr>
          <p:cNvPr id="85" name="Google Shape;85;p4"/>
          <p:cNvSpPr/>
          <p:nvPr/>
        </p:nvSpPr>
        <p:spPr>
          <a:xfrm>
            <a:off x="457200" y="2423160"/>
            <a:ext cx="8229600" cy="45720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4"/>
          <p:cNvSpPr/>
          <p:nvPr/>
        </p:nvSpPr>
        <p:spPr>
          <a:xfrm>
            <a:off x="640080" y="2514600"/>
            <a:ext cx="78638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対象: 介護スタッフ6名 / 期間: 3ヶ月間(2024年9月〜12月)</a:t>
            </a:r>
            <a:endParaRPr b="0" i="0" sz="1300" u="none" cap="none" strike="noStrike">
              <a:solidFill>
                <a:schemeClr val="dk1"/>
              </a:solidFill>
              <a:latin typeface="Calibri"/>
              <a:ea typeface="Calibri"/>
              <a:cs typeface="Calibri"/>
              <a:sym typeface="Calibri"/>
            </a:endParaRPr>
          </a:p>
        </p:txBody>
      </p:sp>
      <p:sp>
        <p:nvSpPr>
          <p:cNvPr id="87" name="Google Shape;87;p4"/>
          <p:cNvSpPr/>
          <p:nvPr/>
        </p:nvSpPr>
        <p:spPr>
          <a:xfrm>
            <a:off x="457200" y="301752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申請書記載例</a:t>
            </a:r>
            <a:endParaRPr b="0" i="0" sz="1600" u="none" cap="none" strike="noStrike">
              <a:solidFill>
                <a:schemeClr val="dk1"/>
              </a:solidFill>
              <a:latin typeface="Calibri"/>
              <a:ea typeface="Calibri"/>
              <a:cs typeface="Calibri"/>
              <a:sym typeface="Calibri"/>
            </a:endParaRPr>
          </a:p>
        </p:txBody>
      </p:sp>
      <p:sp>
        <p:nvSpPr>
          <p:cNvPr id="88" name="Google Shape;88;p4"/>
          <p:cNvSpPr/>
          <p:nvPr/>
        </p:nvSpPr>
        <p:spPr>
          <a:xfrm>
            <a:off x="457200" y="3337560"/>
            <a:ext cx="8229600" cy="1463040"/>
          </a:xfrm>
          <a:prstGeom prst="rect">
            <a:avLst/>
          </a:prstGeom>
          <a:solidFill>
            <a:srgbClr val="FEF3C7"/>
          </a:solidFill>
          <a:ln cap="flat" cmpd="sng" w="12700">
            <a:solidFill>
              <a:srgbClr val="F59E0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4"/>
          <p:cNvSpPr/>
          <p:nvPr/>
        </p:nvSpPr>
        <p:spPr>
          <a:xfrm>
            <a:off x="640080" y="3429000"/>
            <a:ext cx="7863840" cy="1280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100"/>
              <a:buFont typeface="Calibri"/>
              <a:buNone/>
            </a:pPr>
            <a:r>
              <a:rPr b="0" i="0" lang="en-US" sz="1100" u="none" cap="none" strike="noStrike">
                <a:solidFill>
                  <a:srgbClr val="1E293B"/>
                </a:solidFill>
                <a:latin typeface="Calibri"/>
                <a:ea typeface="Calibri"/>
                <a:cs typeface="Calibri"/>
                <a:sym typeface="Calibri"/>
              </a:rPr>
              <a:t>TANOの導入により、機能訓練業務の効率化を実現しています。AMED事業での実証実験において、通常の機能訓練と比較して業務効率が50.0%改善されることが確認されました(目標値20%の2.5倍達成)。自動プログラム実施・記録機能により準備時間が短縮され、スタッフは利用者への個別対応や運動指導により多くの時間を割くことが可能となり、総業務時間の削減と超過勤務時間の抑制に寄与しています。</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AFC"/>
        </a:solidFill>
      </p:bgPr>
    </p:bg>
    <p:spTree>
      <p:nvGrpSpPr>
        <p:cNvPr id="94" name="Shape 94"/>
        <p:cNvGrpSpPr/>
        <p:nvPr/>
      </p:nvGrpSpPr>
      <p:grpSpPr>
        <a:xfrm>
          <a:off x="0" y="0"/>
          <a:ext cx="0" cy="0"/>
          <a:chOff x="0" y="0"/>
          <a:chExt cx="0" cy="0"/>
        </a:xfrm>
      </p:grpSpPr>
      <p:sp>
        <p:nvSpPr>
          <p:cNvPr id="95" name="Google Shape;95;p5"/>
          <p:cNvSpPr/>
          <p:nvPr/>
        </p:nvSpPr>
        <p:spPr>
          <a:xfrm>
            <a:off x="0" y="0"/>
            <a:ext cx="9144000" cy="731520"/>
          </a:xfrm>
          <a:prstGeom prst="rect">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5"/>
          <p:cNvSpPr/>
          <p:nvPr/>
        </p:nvSpPr>
        <p:spPr>
          <a:xfrm>
            <a:off x="457200" y="13716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3200"/>
              <a:buFont typeface="Arial Black"/>
              <a:buNone/>
            </a:pPr>
            <a:r>
              <a:rPr b="1" i="0" lang="en-US" sz="3200" u="none" cap="none" strike="noStrike">
                <a:solidFill>
                  <a:srgbClr val="FFFFFF"/>
                </a:solidFill>
                <a:latin typeface="Arial Black"/>
                <a:ea typeface="Arial Black"/>
                <a:cs typeface="Arial Black"/>
                <a:sym typeface="Arial Black"/>
              </a:rPr>
              <a:t>③ 年次有給休暇の取得状況の変化</a:t>
            </a:r>
            <a:endParaRPr b="0" i="0" sz="3200" u="none" cap="none" strike="noStrike">
              <a:solidFill>
                <a:schemeClr val="dk1"/>
              </a:solidFill>
              <a:latin typeface="Calibri"/>
              <a:ea typeface="Calibri"/>
              <a:cs typeface="Calibri"/>
              <a:sym typeface="Calibri"/>
            </a:endParaRPr>
          </a:p>
        </p:txBody>
      </p:sp>
      <p:sp>
        <p:nvSpPr>
          <p:cNvPr id="97" name="Google Shape;97;p5"/>
          <p:cNvSpPr/>
          <p:nvPr/>
        </p:nvSpPr>
        <p:spPr>
          <a:xfrm>
            <a:off x="457200" y="1005840"/>
            <a:ext cx="36576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使用する指標・調査</a:t>
            </a:r>
            <a:endParaRPr b="0" i="0" sz="1600" u="none" cap="none" strike="noStrike">
              <a:solidFill>
                <a:schemeClr val="dk1"/>
              </a:solidFill>
              <a:latin typeface="Calibri"/>
              <a:ea typeface="Calibri"/>
              <a:cs typeface="Calibri"/>
              <a:sym typeface="Calibri"/>
            </a:endParaRPr>
          </a:p>
        </p:txBody>
      </p:sp>
      <p:sp>
        <p:nvSpPr>
          <p:cNvPr id="98" name="Google Shape;98;p5"/>
          <p:cNvSpPr/>
          <p:nvPr/>
        </p:nvSpPr>
        <p:spPr>
          <a:xfrm>
            <a:off x="457200" y="1371600"/>
            <a:ext cx="3657600" cy="54864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5"/>
          <p:cNvSpPr/>
          <p:nvPr/>
        </p:nvSpPr>
        <p:spPr>
          <a:xfrm>
            <a:off x="640080" y="1463040"/>
            <a:ext cx="32918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業務効率化による間接効果</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(②の業務効率化50%改善に基づく)</a:t>
            </a:r>
            <a:endParaRPr b="0" i="0" sz="1300" u="none" cap="none" strike="noStrike">
              <a:solidFill>
                <a:schemeClr val="dk1"/>
              </a:solidFill>
              <a:latin typeface="Calibri"/>
              <a:ea typeface="Calibri"/>
              <a:cs typeface="Calibri"/>
              <a:sym typeface="Calibri"/>
            </a:endParaRPr>
          </a:p>
        </p:txBody>
      </p:sp>
      <p:sp>
        <p:nvSpPr>
          <p:cNvPr id="100" name="Google Shape;100;p5"/>
          <p:cNvSpPr/>
          <p:nvPr/>
        </p:nvSpPr>
        <p:spPr>
          <a:xfrm>
            <a:off x="4389120" y="1005840"/>
            <a:ext cx="429768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改善結果</a:t>
            </a:r>
            <a:endParaRPr b="0" i="0" sz="1600" u="none" cap="none" strike="noStrike">
              <a:solidFill>
                <a:schemeClr val="dk1"/>
              </a:solidFill>
              <a:latin typeface="Calibri"/>
              <a:ea typeface="Calibri"/>
              <a:cs typeface="Calibri"/>
              <a:sym typeface="Calibri"/>
            </a:endParaRPr>
          </a:p>
        </p:txBody>
      </p:sp>
      <p:sp>
        <p:nvSpPr>
          <p:cNvPr id="101" name="Google Shape;101;p5"/>
          <p:cNvSpPr/>
          <p:nvPr/>
        </p:nvSpPr>
        <p:spPr>
          <a:xfrm>
            <a:off x="4389120" y="1371600"/>
            <a:ext cx="4297680" cy="54864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5"/>
          <p:cNvSpPr/>
          <p:nvPr/>
        </p:nvSpPr>
        <p:spPr>
          <a:xfrm>
            <a:off x="4586738" y="1463040"/>
            <a:ext cx="3931800" cy="365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rgbClr val="1E293B"/>
                </a:solidFill>
                <a:latin typeface="Calibri"/>
                <a:ea typeface="Calibri"/>
                <a:cs typeface="Calibri"/>
                <a:sym typeface="Calibri"/>
              </a:rPr>
              <a:t>業務負荷軽減により有給休暇</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rgbClr val="1E293B"/>
                </a:solidFill>
                <a:latin typeface="Calibri"/>
                <a:ea typeface="Calibri"/>
                <a:cs typeface="Calibri"/>
                <a:sym typeface="Calibri"/>
              </a:rPr>
              <a:t>取得率向上が期待される</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rgbClr val="1E293B"/>
                </a:solidFill>
                <a:latin typeface="Calibri"/>
                <a:ea typeface="Calibri"/>
                <a:cs typeface="Calibri"/>
                <a:sym typeface="Calibri"/>
              </a:rPr>
              <a:t>シフト調整の柔軟性が向上</a:t>
            </a:r>
            <a:endParaRPr b="0" i="0" sz="1200" u="none" cap="none" strike="noStrike">
              <a:solidFill>
                <a:schemeClr val="dk1"/>
              </a:solidFill>
              <a:latin typeface="Calibri"/>
              <a:ea typeface="Calibri"/>
              <a:cs typeface="Calibri"/>
              <a:sym typeface="Calibri"/>
            </a:endParaRPr>
          </a:p>
        </p:txBody>
      </p:sp>
      <p:sp>
        <p:nvSpPr>
          <p:cNvPr id="103" name="Google Shape;103;p5"/>
          <p:cNvSpPr/>
          <p:nvPr/>
        </p:nvSpPr>
        <p:spPr>
          <a:xfrm>
            <a:off x="457200" y="210312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根拠データ</a:t>
            </a:r>
            <a:endParaRPr b="0" i="0" sz="1600" u="none" cap="none" strike="noStrike">
              <a:solidFill>
                <a:schemeClr val="dk1"/>
              </a:solidFill>
              <a:latin typeface="Calibri"/>
              <a:ea typeface="Calibri"/>
              <a:cs typeface="Calibri"/>
              <a:sym typeface="Calibri"/>
            </a:endParaRPr>
          </a:p>
        </p:txBody>
      </p:sp>
      <p:sp>
        <p:nvSpPr>
          <p:cNvPr id="104" name="Google Shape;104;p5"/>
          <p:cNvSpPr/>
          <p:nvPr/>
        </p:nvSpPr>
        <p:spPr>
          <a:xfrm>
            <a:off x="457200" y="2423160"/>
            <a:ext cx="8229600" cy="45720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5"/>
          <p:cNvSpPr/>
          <p:nvPr/>
        </p:nvSpPr>
        <p:spPr>
          <a:xfrm>
            <a:off x="640080" y="2514600"/>
            <a:ext cx="78638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推計: 業務効率化50%により間接的な効果が見込まれる</a:t>
            </a:r>
            <a:endParaRPr b="0" i="0" sz="1300" u="none" cap="none" strike="noStrike">
              <a:solidFill>
                <a:schemeClr val="dk1"/>
              </a:solidFill>
              <a:latin typeface="Calibri"/>
              <a:ea typeface="Calibri"/>
              <a:cs typeface="Calibri"/>
              <a:sym typeface="Calibri"/>
            </a:endParaRPr>
          </a:p>
        </p:txBody>
      </p:sp>
      <p:sp>
        <p:nvSpPr>
          <p:cNvPr id="106" name="Google Shape;106;p5"/>
          <p:cNvSpPr/>
          <p:nvPr/>
        </p:nvSpPr>
        <p:spPr>
          <a:xfrm>
            <a:off x="457200" y="301752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申請書記載例</a:t>
            </a:r>
            <a:endParaRPr b="0" i="0" sz="1600" u="none" cap="none" strike="noStrike">
              <a:solidFill>
                <a:schemeClr val="dk1"/>
              </a:solidFill>
              <a:latin typeface="Calibri"/>
              <a:ea typeface="Calibri"/>
              <a:cs typeface="Calibri"/>
              <a:sym typeface="Calibri"/>
            </a:endParaRPr>
          </a:p>
        </p:txBody>
      </p:sp>
      <p:sp>
        <p:nvSpPr>
          <p:cNvPr id="107" name="Google Shape;107;p5"/>
          <p:cNvSpPr/>
          <p:nvPr/>
        </p:nvSpPr>
        <p:spPr>
          <a:xfrm>
            <a:off x="457200" y="3337560"/>
            <a:ext cx="8229600" cy="1463040"/>
          </a:xfrm>
          <a:prstGeom prst="rect">
            <a:avLst/>
          </a:prstGeom>
          <a:solidFill>
            <a:srgbClr val="FEF3C7"/>
          </a:solidFill>
          <a:ln cap="flat" cmpd="sng" w="12700">
            <a:solidFill>
              <a:srgbClr val="F59E0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5"/>
          <p:cNvSpPr/>
          <p:nvPr/>
        </p:nvSpPr>
        <p:spPr>
          <a:xfrm>
            <a:off x="640080" y="3429000"/>
            <a:ext cx="7863840" cy="12801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100"/>
              <a:buFont typeface="Calibri"/>
              <a:buNone/>
            </a:pPr>
            <a:r>
              <a:rPr b="0" i="0" lang="en-US" sz="1100" u="none" cap="none" strike="noStrike">
                <a:solidFill>
                  <a:srgbClr val="1E293B"/>
                </a:solidFill>
                <a:latin typeface="Calibri"/>
                <a:ea typeface="Calibri"/>
                <a:cs typeface="Calibri"/>
                <a:sym typeface="Calibri"/>
              </a:rPr>
              <a:t>TANOによる業務効率化50%の改善効果により、スタッフの業務負荷が軽減され、シフト調整の柔軟性が向上しています。機能訓練業務にかかる時間が大幅に短縮されたことで、スタッフ間での業務分担や代替要員の確保が容易になり、年次有給休暇を取得しやすい職場環境の整備が進んでいます。今後も継続的なモニタリングを通じて、有給休暇取得率の向上を図ってまいります。</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AFC"/>
        </a:solidFill>
      </p:bgPr>
    </p:bg>
    <p:spTree>
      <p:nvGrpSpPr>
        <p:cNvPr id="113" name="Shape 113"/>
        <p:cNvGrpSpPr/>
        <p:nvPr/>
      </p:nvGrpSpPr>
      <p:grpSpPr>
        <a:xfrm>
          <a:off x="0" y="0"/>
          <a:ext cx="0" cy="0"/>
          <a:chOff x="0" y="0"/>
          <a:chExt cx="0" cy="0"/>
        </a:xfrm>
      </p:grpSpPr>
      <p:sp>
        <p:nvSpPr>
          <p:cNvPr id="114" name="Google Shape;114;p6"/>
          <p:cNvSpPr/>
          <p:nvPr/>
        </p:nvSpPr>
        <p:spPr>
          <a:xfrm>
            <a:off x="0" y="0"/>
            <a:ext cx="9144000" cy="731520"/>
          </a:xfrm>
          <a:prstGeom prst="rect">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6"/>
          <p:cNvSpPr/>
          <p:nvPr/>
        </p:nvSpPr>
        <p:spPr>
          <a:xfrm>
            <a:off x="457200" y="13716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3200"/>
              <a:buFont typeface="Arial Black"/>
              <a:buNone/>
            </a:pPr>
            <a:r>
              <a:rPr b="1" i="0" lang="en-US" sz="3200" u="none" cap="none" strike="noStrike">
                <a:solidFill>
                  <a:srgbClr val="FFFFFF"/>
                </a:solidFill>
                <a:latin typeface="Arial Black"/>
                <a:ea typeface="Arial Black"/>
                <a:cs typeface="Arial Black"/>
                <a:sym typeface="Arial Black"/>
              </a:rPr>
              <a:t>④ 介護職員の心理的負担等の変化</a:t>
            </a:r>
            <a:endParaRPr b="0" i="0" sz="3200" u="none" cap="none" strike="noStrike">
              <a:solidFill>
                <a:schemeClr val="dk1"/>
              </a:solidFill>
              <a:latin typeface="Calibri"/>
              <a:ea typeface="Calibri"/>
              <a:cs typeface="Calibri"/>
              <a:sym typeface="Calibri"/>
            </a:endParaRPr>
          </a:p>
        </p:txBody>
      </p:sp>
      <p:sp>
        <p:nvSpPr>
          <p:cNvPr id="116" name="Google Shape;116;p6"/>
          <p:cNvSpPr/>
          <p:nvPr/>
        </p:nvSpPr>
        <p:spPr>
          <a:xfrm>
            <a:off x="457200" y="1005840"/>
            <a:ext cx="36576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使用する指標・調査</a:t>
            </a:r>
            <a:endParaRPr b="0" i="0" sz="1600" u="none" cap="none" strike="noStrike">
              <a:solidFill>
                <a:schemeClr val="dk1"/>
              </a:solidFill>
              <a:latin typeface="Calibri"/>
              <a:ea typeface="Calibri"/>
              <a:cs typeface="Calibri"/>
              <a:sym typeface="Calibri"/>
            </a:endParaRPr>
          </a:p>
        </p:txBody>
      </p:sp>
      <p:sp>
        <p:nvSpPr>
          <p:cNvPr id="117" name="Google Shape;117;p6"/>
          <p:cNvSpPr/>
          <p:nvPr/>
        </p:nvSpPr>
        <p:spPr>
          <a:xfrm>
            <a:off x="457200" y="1371600"/>
            <a:ext cx="3657600" cy="64008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6"/>
          <p:cNvSpPr/>
          <p:nvPr/>
        </p:nvSpPr>
        <p:spPr>
          <a:xfrm>
            <a:off x="640080" y="1418827"/>
            <a:ext cx="3291900" cy="548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300" u="none" cap="none" strike="noStrike">
                <a:solidFill>
                  <a:srgbClr val="1E293B"/>
                </a:solidFill>
                <a:latin typeface="Calibri"/>
                <a:ea typeface="Calibri"/>
                <a:cs typeface="Calibri"/>
                <a:sym typeface="Calibri"/>
              </a:rPr>
              <a:t>身体的負担改善率</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300" u="none" cap="none" strike="noStrike">
                <a:solidFill>
                  <a:srgbClr val="1E293B"/>
                </a:solidFill>
                <a:latin typeface="Calibri"/>
                <a:ea typeface="Calibri"/>
                <a:cs typeface="Calibri"/>
                <a:sym typeface="Calibri"/>
              </a:rPr>
              <a:t>心理的負担改善率</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300" u="none" cap="none" strike="noStrike">
                <a:solidFill>
                  <a:srgbClr val="1E293B"/>
                </a:solidFill>
                <a:latin typeface="Calibri"/>
                <a:ea typeface="Calibri"/>
                <a:cs typeface="Calibri"/>
                <a:sym typeface="Calibri"/>
              </a:rPr>
              <a:t>(通常の機能訓練との負担比較)</a:t>
            </a:r>
            <a:endParaRPr b="0" i="0" sz="1300" u="none" cap="none" strike="noStrike">
              <a:solidFill>
                <a:schemeClr val="dk1"/>
              </a:solidFill>
              <a:latin typeface="Calibri"/>
              <a:ea typeface="Calibri"/>
              <a:cs typeface="Calibri"/>
              <a:sym typeface="Calibri"/>
            </a:endParaRPr>
          </a:p>
        </p:txBody>
      </p:sp>
      <p:sp>
        <p:nvSpPr>
          <p:cNvPr id="119" name="Google Shape;119;p6"/>
          <p:cNvSpPr/>
          <p:nvPr/>
        </p:nvSpPr>
        <p:spPr>
          <a:xfrm>
            <a:off x="4389120" y="1005840"/>
            <a:ext cx="429768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改善結果</a:t>
            </a:r>
            <a:endParaRPr b="0" i="0" sz="1600" u="none" cap="none" strike="noStrike">
              <a:solidFill>
                <a:schemeClr val="dk1"/>
              </a:solidFill>
              <a:latin typeface="Calibri"/>
              <a:ea typeface="Calibri"/>
              <a:cs typeface="Calibri"/>
              <a:sym typeface="Calibri"/>
            </a:endParaRPr>
          </a:p>
        </p:txBody>
      </p:sp>
      <p:sp>
        <p:nvSpPr>
          <p:cNvPr id="120" name="Google Shape;120;p6"/>
          <p:cNvSpPr/>
          <p:nvPr/>
        </p:nvSpPr>
        <p:spPr>
          <a:xfrm>
            <a:off x="4389120" y="1371600"/>
            <a:ext cx="4297680" cy="64008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6"/>
          <p:cNvSpPr/>
          <p:nvPr/>
        </p:nvSpPr>
        <p:spPr>
          <a:xfrm>
            <a:off x="4572000" y="1418827"/>
            <a:ext cx="3931800" cy="548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200"/>
              <a:buFont typeface="Calibri"/>
              <a:buNone/>
            </a:pPr>
            <a:r>
              <a:rPr b="1" i="0" lang="en-US" sz="1200" u="none" cap="none" strike="noStrike">
                <a:solidFill>
                  <a:srgbClr val="1E293B"/>
                </a:solidFill>
                <a:latin typeface="Calibri"/>
                <a:ea typeface="Calibri"/>
                <a:cs typeface="Calibri"/>
                <a:sym typeface="Calibri"/>
              </a:rPr>
              <a:t>身体的負担: </a:t>
            </a:r>
            <a:r>
              <a:rPr b="1" i="0" lang="en-US" sz="1200" u="none" cap="none" strike="noStrike">
                <a:solidFill>
                  <a:srgbClr val="DC2626"/>
                </a:solidFill>
                <a:latin typeface="Calibri"/>
                <a:ea typeface="Calibri"/>
                <a:cs typeface="Calibri"/>
                <a:sym typeface="Calibri"/>
              </a:rPr>
              <a:t>改善率50.0%</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200"/>
              <a:buFont typeface="Calibri"/>
              <a:buNone/>
            </a:pPr>
            <a:r>
              <a:rPr b="1" i="0" lang="en-US" sz="1200" u="none" cap="none" strike="noStrike">
                <a:solidFill>
                  <a:srgbClr val="1E293B"/>
                </a:solidFill>
                <a:latin typeface="Calibri"/>
                <a:ea typeface="Calibri"/>
                <a:cs typeface="Calibri"/>
                <a:sym typeface="Calibri"/>
              </a:rPr>
              <a:t>ストレス軽減: </a:t>
            </a:r>
            <a:r>
              <a:rPr b="1" i="0" lang="en-US" sz="1200" u="none" cap="none" strike="noStrike">
                <a:solidFill>
                  <a:srgbClr val="DC2626"/>
                </a:solidFill>
                <a:latin typeface="Calibri"/>
                <a:ea typeface="Calibri"/>
                <a:cs typeface="Calibri"/>
                <a:sym typeface="Calibri"/>
              </a:rPr>
              <a:t>改善率66.7%</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200"/>
              <a:buFont typeface="Calibri"/>
              <a:buNone/>
            </a:pPr>
            <a:r>
              <a:rPr b="1" i="0" lang="en-US" sz="1200" u="none" cap="none" strike="noStrike">
                <a:solidFill>
                  <a:srgbClr val="1E293B"/>
                </a:solidFill>
                <a:latin typeface="Calibri"/>
                <a:ea typeface="Calibri"/>
                <a:cs typeface="Calibri"/>
                <a:sym typeface="Calibri"/>
              </a:rPr>
              <a:t>不安軽減: </a:t>
            </a:r>
            <a:r>
              <a:rPr b="1" i="0" lang="en-US" sz="1200" u="none" cap="none" strike="noStrike">
                <a:solidFill>
                  <a:srgbClr val="DC2626"/>
                </a:solidFill>
                <a:latin typeface="Calibri"/>
                <a:ea typeface="Calibri"/>
                <a:cs typeface="Calibri"/>
                <a:sym typeface="Calibri"/>
              </a:rPr>
              <a:t>改善率83.3%</a:t>
            </a:r>
            <a:endParaRPr b="0" i="0" sz="1200" u="none" cap="none" strike="noStrike">
              <a:solidFill>
                <a:schemeClr val="dk1"/>
              </a:solidFill>
              <a:latin typeface="Calibri"/>
              <a:ea typeface="Calibri"/>
              <a:cs typeface="Calibri"/>
              <a:sym typeface="Calibri"/>
            </a:endParaRPr>
          </a:p>
        </p:txBody>
      </p:sp>
      <p:sp>
        <p:nvSpPr>
          <p:cNvPr id="122" name="Google Shape;122;p6"/>
          <p:cNvSpPr/>
          <p:nvPr/>
        </p:nvSpPr>
        <p:spPr>
          <a:xfrm>
            <a:off x="457200" y="219456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根拠データ</a:t>
            </a:r>
            <a:endParaRPr b="0" i="0" sz="1600" u="none" cap="none" strike="noStrike">
              <a:solidFill>
                <a:schemeClr val="dk1"/>
              </a:solidFill>
              <a:latin typeface="Calibri"/>
              <a:ea typeface="Calibri"/>
              <a:cs typeface="Calibri"/>
              <a:sym typeface="Calibri"/>
            </a:endParaRPr>
          </a:p>
        </p:txBody>
      </p:sp>
      <p:sp>
        <p:nvSpPr>
          <p:cNvPr id="123" name="Google Shape;123;p6"/>
          <p:cNvSpPr/>
          <p:nvPr/>
        </p:nvSpPr>
        <p:spPr>
          <a:xfrm>
            <a:off x="457200" y="2514600"/>
            <a:ext cx="8229600" cy="45720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6"/>
          <p:cNvSpPr/>
          <p:nvPr/>
        </p:nvSpPr>
        <p:spPr>
          <a:xfrm>
            <a:off x="640080" y="2606040"/>
            <a:ext cx="78638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対象: 介護スタッフ6名 / 期間: 3ヶ月間(2024年9月〜12月)</a:t>
            </a:r>
            <a:endParaRPr b="0" i="0" sz="1300" u="none" cap="none" strike="noStrike">
              <a:solidFill>
                <a:schemeClr val="dk1"/>
              </a:solidFill>
              <a:latin typeface="Calibri"/>
              <a:ea typeface="Calibri"/>
              <a:cs typeface="Calibri"/>
              <a:sym typeface="Calibri"/>
            </a:endParaRPr>
          </a:p>
        </p:txBody>
      </p:sp>
      <p:sp>
        <p:nvSpPr>
          <p:cNvPr id="125" name="Google Shape;125;p6"/>
          <p:cNvSpPr/>
          <p:nvPr/>
        </p:nvSpPr>
        <p:spPr>
          <a:xfrm>
            <a:off x="457200" y="310896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申請書記載例</a:t>
            </a:r>
            <a:endParaRPr b="0" i="0" sz="1600" u="none" cap="none" strike="noStrike">
              <a:solidFill>
                <a:schemeClr val="dk1"/>
              </a:solidFill>
              <a:latin typeface="Calibri"/>
              <a:ea typeface="Calibri"/>
              <a:cs typeface="Calibri"/>
              <a:sym typeface="Calibri"/>
            </a:endParaRPr>
          </a:p>
        </p:txBody>
      </p:sp>
      <p:sp>
        <p:nvSpPr>
          <p:cNvPr id="126" name="Google Shape;126;p6"/>
          <p:cNvSpPr/>
          <p:nvPr/>
        </p:nvSpPr>
        <p:spPr>
          <a:xfrm>
            <a:off x="457200" y="3429000"/>
            <a:ext cx="8229600" cy="1371600"/>
          </a:xfrm>
          <a:prstGeom prst="rect">
            <a:avLst/>
          </a:prstGeom>
          <a:solidFill>
            <a:srgbClr val="FEF3C7"/>
          </a:solidFill>
          <a:ln cap="flat" cmpd="sng" w="12700">
            <a:solidFill>
              <a:srgbClr val="F59E0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6"/>
          <p:cNvSpPr/>
          <p:nvPr/>
        </p:nvSpPr>
        <p:spPr>
          <a:xfrm>
            <a:off x="640080" y="3520440"/>
            <a:ext cx="7863900" cy="1188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100"/>
              <a:buFont typeface="Calibri"/>
              <a:buNone/>
            </a:pPr>
            <a:r>
              <a:rPr b="0" i="0" lang="en-US" sz="1100" u="none" cap="none" strike="noStrike">
                <a:solidFill>
                  <a:srgbClr val="1E293B"/>
                </a:solidFill>
                <a:latin typeface="Calibri"/>
                <a:ea typeface="Calibri"/>
                <a:cs typeface="Calibri"/>
                <a:sym typeface="Calibri"/>
              </a:rPr>
              <a:t>TANOの導入により、介護職員の身体的・心理的負担が大幅に軽減されています。AMED事業での実証において、通常の機能訓練と比較して身体的負担が50.0%改善、心理的負担についてはストレス軽減66.7%、不安軽減83.3%という結果が得られました(いずれも目標値20%を大幅に超過)。自動化機能により、スタッフはプログラム管理のプレッシャーから解放され、利用者の運動フォーム確認や個別指導に集中できる環境が整い、職員のモチベーション向上とワークライフバランスの改善に貢献しています。</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AFC"/>
        </a:solidFill>
      </p:bgPr>
    </p:bg>
    <p:spTree>
      <p:nvGrpSpPr>
        <p:cNvPr id="132" name="Shape 132"/>
        <p:cNvGrpSpPr/>
        <p:nvPr/>
      </p:nvGrpSpPr>
      <p:grpSpPr>
        <a:xfrm>
          <a:off x="0" y="0"/>
          <a:ext cx="0" cy="0"/>
          <a:chOff x="0" y="0"/>
          <a:chExt cx="0" cy="0"/>
        </a:xfrm>
      </p:grpSpPr>
      <p:sp>
        <p:nvSpPr>
          <p:cNvPr id="133" name="Google Shape;133;p7"/>
          <p:cNvSpPr/>
          <p:nvPr/>
        </p:nvSpPr>
        <p:spPr>
          <a:xfrm>
            <a:off x="0" y="0"/>
            <a:ext cx="9144000" cy="731520"/>
          </a:xfrm>
          <a:prstGeom prst="rect">
            <a:avLst/>
          </a:prstGeom>
          <a:solidFill>
            <a:srgbClr val="02809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7"/>
          <p:cNvSpPr/>
          <p:nvPr/>
        </p:nvSpPr>
        <p:spPr>
          <a:xfrm>
            <a:off x="457200" y="13716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3200"/>
              <a:buFont typeface="Arial Black"/>
              <a:buNone/>
            </a:pPr>
            <a:r>
              <a:rPr b="1" i="0" lang="en-US" sz="3200" u="none" cap="none" strike="noStrike">
                <a:solidFill>
                  <a:srgbClr val="FFFFFF"/>
                </a:solidFill>
                <a:latin typeface="Arial Black"/>
                <a:ea typeface="Arial Black"/>
                <a:cs typeface="Arial Black"/>
                <a:sym typeface="Arial Black"/>
              </a:rPr>
              <a:t>⑤ タイムスタディ調査(日中/夜間)</a:t>
            </a:r>
            <a:endParaRPr b="0" i="0" sz="3200" u="none" cap="none" strike="noStrike">
              <a:solidFill>
                <a:schemeClr val="dk1"/>
              </a:solidFill>
              <a:latin typeface="Calibri"/>
              <a:ea typeface="Calibri"/>
              <a:cs typeface="Calibri"/>
              <a:sym typeface="Calibri"/>
            </a:endParaRPr>
          </a:p>
        </p:txBody>
      </p:sp>
      <p:sp>
        <p:nvSpPr>
          <p:cNvPr id="135" name="Google Shape;135;p7"/>
          <p:cNvSpPr/>
          <p:nvPr/>
        </p:nvSpPr>
        <p:spPr>
          <a:xfrm>
            <a:off x="457200" y="1005840"/>
            <a:ext cx="36576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使用する指標・調査</a:t>
            </a:r>
            <a:endParaRPr b="0" i="0" sz="1600" u="none" cap="none" strike="noStrike">
              <a:solidFill>
                <a:schemeClr val="dk1"/>
              </a:solidFill>
              <a:latin typeface="Calibri"/>
              <a:ea typeface="Calibri"/>
              <a:cs typeface="Calibri"/>
              <a:sym typeface="Calibri"/>
            </a:endParaRPr>
          </a:p>
        </p:txBody>
      </p:sp>
      <p:sp>
        <p:nvSpPr>
          <p:cNvPr id="136" name="Google Shape;136;p7"/>
          <p:cNvSpPr/>
          <p:nvPr/>
        </p:nvSpPr>
        <p:spPr>
          <a:xfrm>
            <a:off x="457200" y="1371600"/>
            <a:ext cx="3657600" cy="64008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7"/>
          <p:cNvSpPr/>
          <p:nvPr/>
        </p:nvSpPr>
        <p:spPr>
          <a:xfrm>
            <a:off x="640080" y="1418827"/>
            <a:ext cx="3291900" cy="548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業務効率化調査</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(②のデータに基づく業務時間配分の</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最適化効果)</a:t>
            </a:r>
            <a:endParaRPr b="0" i="0" sz="1300" u="none" cap="none" strike="noStrike">
              <a:solidFill>
                <a:schemeClr val="dk1"/>
              </a:solidFill>
              <a:latin typeface="Calibri"/>
              <a:ea typeface="Calibri"/>
              <a:cs typeface="Calibri"/>
              <a:sym typeface="Calibri"/>
            </a:endParaRPr>
          </a:p>
        </p:txBody>
      </p:sp>
      <p:sp>
        <p:nvSpPr>
          <p:cNvPr id="138" name="Google Shape;138;p7"/>
          <p:cNvSpPr/>
          <p:nvPr/>
        </p:nvSpPr>
        <p:spPr>
          <a:xfrm>
            <a:off x="4389120" y="1005840"/>
            <a:ext cx="429768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改善結果</a:t>
            </a:r>
            <a:endParaRPr b="0" i="0" sz="1600" u="none" cap="none" strike="noStrike">
              <a:solidFill>
                <a:schemeClr val="dk1"/>
              </a:solidFill>
              <a:latin typeface="Calibri"/>
              <a:ea typeface="Calibri"/>
              <a:cs typeface="Calibri"/>
              <a:sym typeface="Calibri"/>
            </a:endParaRPr>
          </a:p>
        </p:txBody>
      </p:sp>
      <p:sp>
        <p:nvSpPr>
          <p:cNvPr id="139" name="Google Shape;139;p7"/>
          <p:cNvSpPr/>
          <p:nvPr/>
        </p:nvSpPr>
        <p:spPr>
          <a:xfrm>
            <a:off x="4389120" y="1371600"/>
            <a:ext cx="4297680" cy="64008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7"/>
          <p:cNvSpPr/>
          <p:nvPr/>
        </p:nvSpPr>
        <p:spPr>
          <a:xfrm>
            <a:off x="4572000" y="1449809"/>
            <a:ext cx="39318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業務効率化50%の改善により、</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業務時間配分の最適化が測定可能</a:t>
            </a:r>
            <a:endParaRPr b="0" i="0" sz="1300" u="none" cap="none" strike="noStrike">
              <a:solidFill>
                <a:schemeClr val="dk1"/>
              </a:solidFill>
              <a:latin typeface="Calibri"/>
              <a:ea typeface="Calibri"/>
              <a:cs typeface="Calibri"/>
              <a:sym typeface="Calibri"/>
            </a:endParaRPr>
          </a:p>
        </p:txBody>
      </p:sp>
      <p:sp>
        <p:nvSpPr>
          <p:cNvPr id="141" name="Google Shape;141;p7"/>
          <p:cNvSpPr/>
          <p:nvPr/>
        </p:nvSpPr>
        <p:spPr>
          <a:xfrm>
            <a:off x="457200" y="219456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根拠データ</a:t>
            </a:r>
            <a:endParaRPr b="0" i="0" sz="1600" u="none" cap="none" strike="noStrike">
              <a:solidFill>
                <a:schemeClr val="dk1"/>
              </a:solidFill>
              <a:latin typeface="Calibri"/>
              <a:ea typeface="Calibri"/>
              <a:cs typeface="Calibri"/>
              <a:sym typeface="Calibri"/>
            </a:endParaRPr>
          </a:p>
        </p:txBody>
      </p:sp>
      <p:sp>
        <p:nvSpPr>
          <p:cNvPr id="142" name="Google Shape;142;p7"/>
          <p:cNvSpPr/>
          <p:nvPr/>
        </p:nvSpPr>
        <p:spPr>
          <a:xfrm>
            <a:off x="457200" y="2514600"/>
            <a:ext cx="8229600" cy="457200"/>
          </a:xfrm>
          <a:prstGeom prst="rect">
            <a:avLst/>
          </a:prstGeom>
          <a:solidFill>
            <a:srgbClr val="FFFFFF"/>
          </a:solidFill>
          <a:ln cap="flat" cmpd="sng" w="12700">
            <a:solidFill>
              <a:srgbClr val="00A89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7"/>
          <p:cNvSpPr/>
          <p:nvPr/>
        </p:nvSpPr>
        <p:spPr>
          <a:xfrm>
            <a:off x="640080" y="2606040"/>
            <a:ext cx="786384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300"/>
              <a:buFont typeface="Calibri"/>
              <a:buNone/>
            </a:pPr>
            <a:r>
              <a:rPr b="0" i="0" lang="en-US" sz="1300" u="none" cap="none" strike="noStrike">
                <a:solidFill>
                  <a:srgbClr val="1E293B"/>
                </a:solidFill>
                <a:latin typeface="Calibri"/>
                <a:ea typeface="Calibri"/>
                <a:cs typeface="Calibri"/>
                <a:sym typeface="Calibri"/>
              </a:rPr>
              <a:t>推計: 今後タイムスタディ手法による客観的な時間測定が可能</a:t>
            </a:r>
            <a:endParaRPr b="0" i="0" sz="1300" u="none" cap="none" strike="noStrike">
              <a:solidFill>
                <a:schemeClr val="dk1"/>
              </a:solidFill>
              <a:latin typeface="Calibri"/>
              <a:ea typeface="Calibri"/>
              <a:cs typeface="Calibri"/>
              <a:sym typeface="Calibri"/>
            </a:endParaRPr>
          </a:p>
        </p:txBody>
      </p:sp>
      <p:sp>
        <p:nvSpPr>
          <p:cNvPr id="144" name="Google Shape;144;p7"/>
          <p:cNvSpPr/>
          <p:nvPr/>
        </p:nvSpPr>
        <p:spPr>
          <a:xfrm>
            <a:off x="457200" y="3108960"/>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28090"/>
              </a:buClr>
              <a:buSzPts val="1600"/>
              <a:buFont typeface="Calibri"/>
              <a:buNone/>
            </a:pPr>
            <a:r>
              <a:rPr b="1" i="0" lang="en-US" sz="1600" u="none" cap="none" strike="noStrike">
                <a:solidFill>
                  <a:srgbClr val="028090"/>
                </a:solidFill>
                <a:latin typeface="Calibri"/>
                <a:ea typeface="Calibri"/>
                <a:cs typeface="Calibri"/>
                <a:sym typeface="Calibri"/>
              </a:rPr>
              <a:t>申請書記載例</a:t>
            </a:r>
            <a:endParaRPr b="0" i="0" sz="1600" u="none" cap="none" strike="noStrike">
              <a:solidFill>
                <a:schemeClr val="dk1"/>
              </a:solidFill>
              <a:latin typeface="Calibri"/>
              <a:ea typeface="Calibri"/>
              <a:cs typeface="Calibri"/>
              <a:sym typeface="Calibri"/>
            </a:endParaRPr>
          </a:p>
        </p:txBody>
      </p:sp>
      <p:sp>
        <p:nvSpPr>
          <p:cNvPr id="145" name="Google Shape;145;p7"/>
          <p:cNvSpPr/>
          <p:nvPr/>
        </p:nvSpPr>
        <p:spPr>
          <a:xfrm>
            <a:off x="457200" y="3429000"/>
            <a:ext cx="8229600" cy="1371600"/>
          </a:xfrm>
          <a:prstGeom prst="rect">
            <a:avLst/>
          </a:prstGeom>
          <a:solidFill>
            <a:srgbClr val="FEF3C7"/>
          </a:solidFill>
          <a:ln cap="flat" cmpd="sng" w="12700">
            <a:solidFill>
              <a:srgbClr val="F59E0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7"/>
          <p:cNvSpPr/>
          <p:nvPr/>
        </p:nvSpPr>
        <p:spPr>
          <a:xfrm>
            <a:off x="640080" y="3520440"/>
            <a:ext cx="7863840" cy="11887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100"/>
              <a:buFont typeface="Calibri"/>
              <a:buNone/>
            </a:pPr>
            <a:r>
              <a:rPr b="0" i="0" lang="en-US" sz="1100" u="none" cap="none" strike="noStrike">
                <a:solidFill>
                  <a:srgbClr val="1E293B"/>
                </a:solidFill>
                <a:latin typeface="Calibri"/>
                <a:ea typeface="Calibri"/>
                <a:cs typeface="Calibri"/>
                <a:sym typeface="Calibri"/>
              </a:rPr>
              <a:t>TANOの導入により、機能訓練業務の効率化50%が実証されており、これは業務時間配分の最適化を意味します。従来、スタッフが準備・実施・記録・片付けに要していた時間が大幅に短縮され、創出された時間を利用者の個別ケア、評価業務、カンファレンスなど他の重要業務に充当できるようになりました。今後は詳細なタイムスタディ調査を実施し、日中・夜間それぞれの業務時間配分を可視化することで、さらなる生産性向上と業務改善に取り組んでまいります。</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8090"/>
        </a:solidFill>
      </p:bgPr>
    </p:bg>
    <p:spTree>
      <p:nvGrpSpPr>
        <p:cNvPr id="151" name="Shape 151"/>
        <p:cNvGrpSpPr/>
        <p:nvPr/>
      </p:nvGrpSpPr>
      <p:grpSpPr>
        <a:xfrm>
          <a:off x="0" y="0"/>
          <a:ext cx="0" cy="0"/>
          <a:chOff x="0" y="0"/>
          <a:chExt cx="0" cy="0"/>
        </a:xfrm>
      </p:grpSpPr>
      <p:sp>
        <p:nvSpPr>
          <p:cNvPr id="152" name="Google Shape;152;p8"/>
          <p:cNvSpPr/>
          <p:nvPr/>
        </p:nvSpPr>
        <p:spPr>
          <a:xfrm>
            <a:off x="457200" y="731520"/>
            <a:ext cx="8229600" cy="5486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4000"/>
              <a:buFont typeface="Arial Black"/>
              <a:buNone/>
            </a:pPr>
            <a:r>
              <a:rPr b="1" i="0" lang="en-US" sz="4000" u="none" cap="none" strike="noStrike">
                <a:solidFill>
                  <a:srgbClr val="FFFFFF"/>
                </a:solidFill>
                <a:latin typeface="Arial Black"/>
                <a:ea typeface="Arial Black"/>
                <a:cs typeface="Arial Black"/>
                <a:sym typeface="Arial Black"/>
              </a:rPr>
              <a:t>申請のポイント</a:t>
            </a:r>
            <a:endParaRPr b="0" i="0" sz="4000" u="none" cap="none" strike="noStrike">
              <a:solidFill>
                <a:schemeClr val="dk1"/>
              </a:solidFill>
              <a:latin typeface="Calibri"/>
              <a:ea typeface="Calibri"/>
              <a:cs typeface="Calibri"/>
              <a:sym typeface="Calibri"/>
            </a:endParaRPr>
          </a:p>
        </p:txBody>
      </p:sp>
      <p:sp>
        <p:nvSpPr>
          <p:cNvPr id="153" name="Google Shape;153;p8"/>
          <p:cNvSpPr/>
          <p:nvPr/>
        </p:nvSpPr>
        <p:spPr>
          <a:xfrm>
            <a:off x="1371600" y="1645920"/>
            <a:ext cx="6400800" cy="548640"/>
          </a:xfrm>
          <a:prstGeom prst="rect">
            <a:avLst/>
          </a:prstGeom>
          <a:solidFill>
            <a:srgbClr val="FFFFFF"/>
          </a:solidFill>
          <a:ln cap="flat" cmpd="sng" w="25400">
            <a:solidFill>
              <a:srgbClr val="02C39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8"/>
          <p:cNvSpPr/>
          <p:nvPr/>
        </p:nvSpPr>
        <p:spPr>
          <a:xfrm>
            <a:off x="1554480" y="1737360"/>
            <a:ext cx="60350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400"/>
              <a:buFont typeface="Calibri"/>
              <a:buNone/>
            </a:pPr>
            <a:r>
              <a:rPr b="1" i="0" lang="en-US" sz="1400" u="none" cap="none" strike="noStrike">
                <a:solidFill>
                  <a:srgbClr val="1E293B"/>
                </a:solidFill>
                <a:latin typeface="Calibri"/>
                <a:ea typeface="Calibri"/>
                <a:cs typeface="Calibri"/>
                <a:sym typeface="Calibri"/>
              </a:rPr>
              <a:t>1. AMED事業で科学的に検証された実績データを活用</a:t>
            </a:r>
            <a:endParaRPr b="0" i="0" sz="1400" u="none" cap="none" strike="noStrike">
              <a:solidFill>
                <a:schemeClr val="dk1"/>
              </a:solidFill>
              <a:latin typeface="Calibri"/>
              <a:ea typeface="Calibri"/>
              <a:cs typeface="Calibri"/>
              <a:sym typeface="Calibri"/>
            </a:endParaRPr>
          </a:p>
        </p:txBody>
      </p:sp>
      <p:sp>
        <p:nvSpPr>
          <p:cNvPr id="155" name="Google Shape;155;p8"/>
          <p:cNvSpPr/>
          <p:nvPr/>
        </p:nvSpPr>
        <p:spPr>
          <a:xfrm>
            <a:off x="1371600" y="2377440"/>
            <a:ext cx="6400800" cy="548640"/>
          </a:xfrm>
          <a:prstGeom prst="rect">
            <a:avLst/>
          </a:prstGeom>
          <a:solidFill>
            <a:srgbClr val="FFFFFF"/>
          </a:solidFill>
          <a:ln cap="flat" cmpd="sng" w="25400">
            <a:solidFill>
              <a:srgbClr val="02C39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8"/>
          <p:cNvSpPr/>
          <p:nvPr/>
        </p:nvSpPr>
        <p:spPr>
          <a:xfrm>
            <a:off x="1554480" y="2468880"/>
            <a:ext cx="60350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400"/>
              <a:buFont typeface="Calibri"/>
              <a:buNone/>
            </a:pPr>
            <a:r>
              <a:rPr b="1" i="0" lang="en-US" sz="1400" u="none" cap="none" strike="noStrike">
                <a:solidFill>
                  <a:srgbClr val="1E293B"/>
                </a:solidFill>
                <a:latin typeface="Calibri"/>
                <a:ea typeface="Calibri"/>
                <a:cs typeface="Calibri"/>
                <a:sym typeface="Calibri"/>
              </a:rPr>
              <a:t>2. 5つの要件すべてに対応可能なエビデンスを保有</a:t>
            </a:r>
            <a:endParaRPr b="0" i="0" sz="1400" u="none" cap="none" strike="noStrike">
              <a:solidFill>
                <a:schemeClr val="dk1"/>
              </a:solidFill>
              <a:latin typeface="Calibri"/>
              <a:ea typeface="Calibri"/>
              <a:cs typeface="Calibri"/>
              <a:sym typeface="Calibri"/>
            </a:endParaRPr>
          </a:p>
        </p:txBody>
      </p:sp>
      <p:sp>
        <p:nvSpPr>
          <p:cNvPr id="157" name="Google Shape;157;p8"/>
          <p:cNvSpPr/>
          <p:nvPr/>
        </p:nvSpPr>
        <p:spPr>
          <a:xfrm>
            <a:off x="1371600" y="3108960"/>
            <a:ext cx="6400800" cy="548640"/>
          </a:xfrm>
          <a:prstGeom prst="rect">
            <a:avLst/>
          </a:prstGeom>
          <a:solidFill>
            <a:srgbClr val="FFFFFF"/>
          </a:solidFill>
          <a:ln cap="flat" cmpd="sng" w="25400">
            <a:solidFill>
              <a:srgbClr val="02C39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8"/>
          <p:cNvSpPr/>
          <p:nvPr/>
        </p:nvSpPr>
        <p:spPr>
          <a:xfrm>
            <a:off x="1554480" y="3200400"/>
            <a:ext cx="6035040"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E293B"/>
              </a:buClr>
              <a:buSzPts val="1400"/>
              <a:buFont typeface="Calibri"/>
              <a:buNone/>
            </a:pPr>
            <a:r>
              <a:rPr b="1" i="0" lang="en-US" sz="1400" u="none" cap="none" strike="noStrike">
                <a:solidFill>
                  <a:srgbClr val="1E293B"/>
                </a:solidFill>
                <a:latin typeface="Calibri"/>
                <a:ea typeface="Calibri"/>
                <a:cs typeface="Calibri"/>
                <a:sym typeface="Calibri"/>
              </a:rPr>
              <a:t>3. 目標値を大幅に超える改善率を達成(最大83.3%)</a:t>
            </a:r>
            <a:endParaRPr b="0" i="0" sz="1400" u="none" cap="none" strike="noStrike">
              <a:solidFill>
                <a:schemeClr val="dk1"/>
              </a:solidFill>
              <a:latin typeface="Calibri"/>
              <a:ea typeface="Calibri"/>
              <a:cs typeface="Calibri"/>
              <a:sym typeface="Calibri"/>
            </a:endParaRPr>
          </a:p>
        </p:txBody>
      </p:sp>
      <p:sp>
        <p:nvSpPr>
          <p:cNvPr id="159" name="Google Shape;159;p8"/>
          <p:cNvSpPr/>
          <p:nvPr/>
        </p:nvSpPr>
        <p:spPr>
          <a:xfrm>
            <a:off x="2743200" y="4206240"/>
            <a:ext cx="3657600" cy="73152"/>
          </a:xfrm>
          <a:prstGeom prst="rect">
            <a:avLst/>
          </a:prstGeom>
          <a:solidFill>
            <a:srgbClr val="02C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8"/>
          <p:cNvSpPr/>
          <p:nvPr/>
        </p:nvSpPr>
        <p:spPr>
          <a:xfrm>
            <a:off x="457200" y="4480560"/>
            <a:ext cx="8229600" cy="3657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8FAFC"/>
              </a:buClr>
              <a:buSzPts val="1600"/>
              <a:buFont typeface="Calibri"/>
              <a:buNone/>
            </a:pPr>
            <a:r>
              <a:rPr b="0" i="1" lang="en-US" sz="1600" u="none" cap="none" strike="noStrike">
                <a:solidFill>
                  <a:srgbClr val="F8FAFC"/>
                </a:solidFill>
                <a:latin typeface="Calibri"/>
                <a:ea typeface="Calibri"/>
                <a:cs typeface="Calibri"/>
                <a:sym typeface="Calibri"/>
              </a:rPr>
              <a:t>このスライドを参考に申請書類をご作成ください</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2026-01-27T07:22:03Z</dcterms:created>
  <dc:creator>TANO申請サポート</dc:creator>
</cp:coreProperties>
</file>