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7"/>
  </p:notesMasterIdLst>
  <p:sldIdLst>
    <p:sldId id="256" r:id="rId3"/>
    <p:sldId id="257" r:id="rId4"/>
    <p:sldId id="259" r:id="rId5"/>
    <p:sldId id="260" r:id="rId6"/>
    <p:sldId id="261" r:id="rId7"/>
    <p:sldId id="262" r:id="rId8"/>
    <p:sldId id="263" r:id="rId9"/>
    <p:sldId id="264" r:id="rId10"/>
    <p:sldId id="265" r:id="rId11"/>
    <p:sldId id="267" r:id="rId12"/>
    <p:sldId id="268" r:id="rId13"/>
    <p:sldId id="272" r:id="rId14"/>
    <p:sldId id="269" r:id="rId15"/>
    <p:sldId id="273" r:id="rId16"/>
    <p:sldId id="274" r:id="rId17"/>
    <p:sldId id="275" r:id="rId18"/>
    <p:sldId id="276" r:id="rId19"/>
    <p:sldId id="277" r:id="rId20"/>
    <p:sldId id="278" r:id="rId21"/>
    <p:sldId id="279" r:id="rId22"/>
    <p:sldId id="281" r:id="rId23"/>
    <p:sldId id="283" r:id="rId24"/>
    <p:sldId id="284" r:id="rId25"/>
    <p:sldId id="285" r:id="rId26"/>
  </p:sldIdLst>
  <p:sldSz cx="9144000" cy="5143500" type="screen16x9"/>
  <p:notesSz cx="6858000" cy="9144000"/>
  <p:embeddedFontLst>
    <p:embeddedFont>
      <p:font typeface="Meiryo" panose="020B0604030504040204" pitchFamily="50" charset="-128"/>
      <p:regular r:id="rId28"/>
      <p:bold r:id="rId29"/>
      <p:italic r:id="rId30"/>
      <p:boldItalic r:id="rId31"/>
    </p:embeddedFont>
    <p:embeddedFont>
      <p:font typeface="Quattrocento Sans" panose="020B05020500000200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EA6F9DE-7CAE-40B9-BAE4-68EA2CF88F6C}">
  <a:tblStyle styleId="{EEA6F9DE-7CAE-40B9-BAE4-68EA2CF88F6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921D747-31AD-43C1-B7A5-8FE2302E552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6" d="100"/>
          <a:sy n="146" d="100"/>
        </p:scale>
        <p:origin x="59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8f8575939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8f857593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8f8575939c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28f8575939c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8f8575939c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8f8575939c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8f8575939c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8f8575939c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8f8575939c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28f8575939c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8f8575939c_0_2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g28f8575939c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28f8575939c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28f8575939c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28f8575939c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28f8575939c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8f8575939c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28f8575939c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8f8575939c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28f8575939c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8f8575939c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28f8575939c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28f8575939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28f8575939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28f8575939c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28f8575939c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8f8575939c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28f8575939c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8f8575939c_0_3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28f8575939c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28f8575939c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28f8575939c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8f8575939c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8f8575939c_0_4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8f8575939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8f8575939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8f8575939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8f8575939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8f8575939c_0_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4" name="Google Shape;204;g28f8575939c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f8575939c_0_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2" name="Google Shape;212;g28f8575939c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8f8575939c_0_7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28f857593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8f8575939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28f8575939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8f8575939c_0_1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g28f8575939c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表紙">
  <p:cSld name="表紙">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1888849" y="2571750"/>
            <a:ext cx="5366301"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270000" anchor="b" anchorCtr="0">
            <a:noAutofit/>
          </a:bodyPr>
          <a:lstStyle>
            <a:lvl1pPr lvl="0" algn="ctr">
              <a:lnSpc>
                <a:spcPct val="130000"/>
              </a:lnSpc>
              <a:spcBef>
                <a:spcPts val="0"/>
              </a:spcBef>
              <a:spcAft>
                <a:spcPts val="0"/>
              </a:spcAft>
              <a:buClr>
                <a:schemeClr val="dk1"/>
              </a:buClr>
              <a:buSzPts val="2400"/>
              <a:buFont typeface="Quattrocento Sans"/>
              <a:buNone/>
              <a:defRPr sz="2400">
                <a:solidFill>
                  <a:schemeClr val="dk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
              <a:t>‹#›</a:t>
            </a:fld>
            <a:endParaRPr/>
          </a:p>
        </p:txBody>
      </p:sp>
      <p:sp>
        <p:nvSpPr>
          <p:cNvPr id="59" name="Google Shape;59;p14"/>
          <p:cNvSpPr txBox="1">
            <a:spLocks noGrp="1"/>
          </p:cNvSpPr>
          <p:nvPr>
            <p:ph type="body" idx="1"/>
          </p:nvPr>
        </p:nvSpPr>
        <p:spPr>
          <a:xfrm>
            <a:off x="2878931" y="2833688"/>
            <a:ext cx="3287316" cy="892921"/>
          </a:xfrm>
          <a:prstGeom prst="rect">
            <a:avLst/>
          </a:prstGeom>
          <a:noFill/>
          <a:ln>
            <a:noFill/>
          </a:ln>
        </p:spPr>
        <p:txBody>
          <a:bodyPr spcFirstLastPara="1" wrap="square" lIns="68575" tIns="34275" rIns="68575" bIns="34275" anchor="t" anchorCtr="0">
            <a:normAutofit/>
          </a:bodyPr>
          <a:lstStyle>
            <a:lvl1pPr marL="457200" lvl="0" indent="-228600" algn="ctr">
              <a:lnSpc>
                <a:spcPct val="130000"/>
              </a:lnSpc>
              <a:spcBef>
                <a:spcPts val="800"/>
              </a:spcBef>
              <a:spcAft>
                <a:spcPts val="0"/>
              </a:spcAft>
              <a:buClr>
                <a:schemeClr val="dk1"/>
              </a:buClr>
              <a:buSzPts val="1400"/>
              <a:buNone/>
              <a:defRPr>
                <a:solidFill>
                  <a:schemeClr val="dk1"/>
                </a:solidFill>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0" name="Google Shape;60;p14"/>
          <p:cNvSpPr txBox="1">
            <a:spLocks noGrp="1"/>
          </p:cNvSpPr>
          <p:nvPr>
            <p:ph type="body" idx="2"/>
          </p:nvPr>
        </p:nvSpPr>
        <p:spPr>
          <a:xfrm>
            <a:off x="2878931" y="3988545"/>
            <a:ext cx="3287316" cy="518652"/>
          </a:xfrm>
          <a:prstGeom prst="rect">
            <a:avLst/>
          </a:prstGeom>
          <a:noFill/>
          <a:ln>
            <a:noFill/>
          </a:ln>
        </p:spPr>
        <p:txBody>
          <a:bodyPr spcFirstLastPara="1" wrap="square" lIns="68575" tIns="34275" rIns="68575" bIns="34275" anchor="t" anchorCtr="0">
            <a:normAutofit/>
          </a:bodyPr>
          <a:lstStyle>
            <a:lvl1pPr marL="457200" lvl="0" indent="-228600" algn="ctr">
              <a:lnSpc>
                <a:spcPct val="130000"/>
              </a:lnSpc>
              <a:spcBef>
                <a:spcPts val="800"/>
              </a:spcBef>
              <a:spcAft>
                <a:spcPts val="0"/>
              </a:spcAft>
              <a:buClr>
                <a:schemeClr val="dk1"/>
              </a:buClr>
              <a:buSzPts val="1400"/>
              <a:buNone/>
              <a:defRPr>
                <a:solidFill>
                  <a:schemeClr val="dk1"/>
                </a:solidFill>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1" name="Google Shape;61;p14"/>
          <p:cNvSpPr/>
          <p:nvPr/>
        </p:nvSpPr>
        <p:spPr>
          <a:xfrm>
            <a:off x="0" y="0"/>
            <a:ext cx="1267667" cy="5143500"/>
          </a:xfrm>
          <a:custGeom>
            <a:avLst/>
            <a:gdLst/>
            <a:ahLst/>
            <a:cxnLst/>
            <a:rect l="l" t="t" r="r" b="b"/>
            <a:pathLst>
              <a:path w="1690222" h="6858000" extrusionOk="0">
                <a:moveTo>
                  <a:pt x="0" y="0"/>
                </a:moveTo>
                <a:lnTo>
                  <a:pt x="1690222" y="0"/>
                </a:lnTo>
                <a:lnTo>
                  <a:pt x="1621167" y="87873"/>
                </a:lnTo>
                <a:cubicBezTo>
                  <a:pt x="924401" y="1019559"/>
                  <a:pt x="511780" y="2176094"/>
                  <a:pt x="511780" y="3429001"/>
                </a:cubicBezTo>
                <a:cubicBezTo>
                  <a:pt x="511780" y="4681909"/>
                  <a:pt x="924401" y="5838444"/>
                  <a:pt x="1621167" y="6770129"/>
                </a:cubicBezTo>
                <a:lnTo>
                  <a:pt x="1690220" y="6858000"/>
                </a:lnTo>
                <a:lnTo>
                  <a:pt x="0" y="6858000"/>
                </a:lnTo>
                <a:lnTo>
                  <a:pt x="0" y="0"/>
                </a:lnTo>
                <a:close/>
              </a:path>
            </a:pathLst>
          </a:custGeom>
          <a:solidFill>
            <a:srgbClr val="68C4D8"/>
          </a:solidFill>
          <a:ln>
            <a:noFill/>
          </a:ln>
        </p:spPr>
        <p:txBody>
          <a:bodyPr spcFirstLastPara="1" wrap="square" lIns="68575" tIns="34275" rIns="68575" bIns="34275" anchor="ctr" anchorCtr="0">
            <a:noAutofit/>
          </a:bodyPr>
          <a:lstStyle/>
          <a:p>
            <a:pPr marL="0" marR="0" lvl="0" indent="0" algn="ctr" rtl="0">
              <a:lnSpc>
                <a:spcPct val="130000"/>
              </a:lnSpc>
              <a:spcBef>
                <a:spcPts val="0"/>
              </a:spcBef>
              <a:spcAft>
                <a:spcPts val="0"/>
              </a:spcAft>
              <a:buNone/>
            </a:pPr>
            <a:endParaRPr sz="1200" b="0" i="0" u="none" strike="noStrike" cap="none">
              <a:solidFill>
                <a:schemeClr val="dk1"/>
              </a:solidFill>
              <a:latin typeface="Quattrocento Sans"/>
              <a:ea typeface="Quattrocento Sans"/>
              <a:cs typeface="Quattrocento Sans"/>
              <a:sym typeface="Quattrocento Sans"/>
            </a:endParaRPr>
          </a:p>
        </p:txBody>
      </p:sp>
      <p:sp>
        <p:nvSpPr>
          <p:cNvPr id="62" name="Google Shape;62;p14"/>
          <p:cNvSpPr/>
          <p:nvPr/>
        </p:nvSpPr>
        <p:spPr>
          <a:xfrm>
            <a:off x="7876335" y="0"/>
            <a:ext cx="1267665" cy="5143500"/>
          </a:xfrm>
          <a:custGeom>
            <a:avLst/>
            <a:gdLst/>
            <a:ahLst/>
            <a:cxnLst/>
            <a:rect l="l" t="t" r="r" b="b"/>
            <a:pathLst>
              <a:path w="1690220" h="6858000" extrusionOk="0">
                <a:moveTo>
                  <a:pt x="0" y="0"/>
                </a:moveTo>
                <a:lnTo>
                  <a:pt x="1690220" y="0"/>
                </a:lnTo>
                <a:lnTo>
                  <a:pt x="1690220" y="6858000"/>
                </a:lnTo>
                <a:lnTo>
                  <a:pt x="2" y="6858000"/>
                </a:lnTo>
                <a:lnTo>
                  <a:pt x="69055" y="6770129"/>
                </a:lnTo>
                <a:cubicBezTo>
                  <a:pt x="765821" y="5838444"/>
                  <a:pt x="1178442" y="4681909"/>
                  <a:pt x="1178442" y="3429001"/>
                </a:cubicBezTo>
                <a:cubicBezTo>
                  <a:pt x="1178442" y="2176094"/>
                  <a:pt x="765821" y="1019559"/>
                  <a:pt x="69055" y="87873"/>
                </a:cubicBezTo>
                <a:lnTo>
                  <a:pt x="0" y="0"/>
                </a:lnTo>
                <a:close/>
              </a:path>
            </a:pathLst>
          </a:custGeom>
          <a:solidFill>
            <a:srgbClr val="68C4D8"/>
          </a:solidFill>
          <a:ln>
            <a:noFill/>
          </a:ln>
        </p:spPr>
        <p:txBody>
          <a:bodyPr spcFirstLastPara="1" wrap="square" lIns="68575" tIns="34275" rIns="68575" bIns="34275" anchor="ctr" anchorCtr="0">
            <a:noAutofit/>
          </a:bodyPr>
          <a:lstStyle/>
          <a:p>
            <a:pPr marL="0" marR="0" lvl="0" indent="0" algn="ctr" rtl="0">
              <a:lnSpc>
                <a:spcPct val="130000"/>
              </a:lnSpc>
              <a:spcBef>
                <a:spcPts val="0"/>
              </a:spcBef>
              <a:spcAft>
                <a:spcPts val="0"/>
              </a:spcAft>
              <a:buNone/>
            </a:pPr>
            <a:endParaRPr sz="1200" b="0"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ユーザー設定レイアウト">
  <p:cSld name="2_ユーザー設定レイアウト">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251926" y="0"/>
            <a:ext cx="8642480" cy="486054"/>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chemeClr val="dk1"/>
              </a:buClr>
              <a:buSzPts val="1500"/>
              <a:buFont typeface="Quattrocento Sans"/>
              <a:buNone/>
              <a:defRPr sz="1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5" name="Google Shape;65;p15"/>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5"/>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目次">
  <p:cSld name="目次">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251926" y="465516"/>
            <a:ext cx="8642480"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b" anchorCtr="0">
            <a:noAutofit/>
          </a:bodyPr>
          <a:lstStyle>
            <a:lvl1pPr lvl="0" algn="l">
              <a:lnSpc>
                <a:spcPct val="130000"/>
              </a:lnSpc>
              <a:spcBef>
                <a:spcPts val="0"/>
              </a:spcBef>
              <a:spcAft>
                <a:spcPts val="0"/>
              </a:spcAft>
              <a:buClr>
                <a:schemeClr val="dk1"/>
              </a:buClr>
              <a:buSzPts val="1500"/>
              <a:buFont typeface="Quattrocento Sans"/>
              <a:buNone/>
              <a:defRPr sz="1500">
                <a:solidFill>
                  <a:schemeClr val="dk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lnSpc>
                <a:spcPct val="130000"/>
              </a:lnSpc>
              <a:spcBef>
                <a:spcPts val="0"/>
              </a:spcBef>
              <a:spcAft>
                <a:spcPts val="0"/>
              </a:spcAft>
              <a:buSzPts val="1100"/>
              <a:buNone/>
              <a:defRPr/>
            </a:lvl1pPr>
            <a:lvl2pPr lvl="1" algn="l">
              <a:spcBef>
                <a:spcPts val="50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1pPr>
            <a:lvl2pPr marL="0" lvl="1"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2pPr>
            <a:lvl3pPr marL="0" lvl="2"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3pPr>
            <a:lvl4pPr marL="0" lvl="3"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4pPr>
            <a:lvl5pPr marL="0" lvl="4"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5pPr>
            <a:lvl6pPr marL="0" lvl="5"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6pPr>
            <a:lvl7pPr marL="0" lvl="6"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7pPr>
            <a:lvl8pPr marL="0" lvl="7"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8pPr>
            <a:lvl9pPr marL="0" lvl="8"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
              <a:t>‹#›</a:t>
            </a:fld>
            <a:endParaRPr/>
          </a:p>
        </p:txBody>
      </p:sp>
      <p:sp>
        <p:nvSpPr>
          <p:cNvPr id="71" name="Google Shape;71;p16"/>
          <p:cNvSpPr txBox="1">
            <a:spLocks noGrp="1"/>
          </p:cNvSpPr>
          <p:nvPr>
            <p:ph type="body" idx="1"/>
          </p:nvPr>
        </p:nvSpPr>
        <p:spPr>
          <a:xfrm>
            <a:off x="446080" y="959149"/>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2" name="Google Shape;72;p16"/>
          <p:cNvSpPr txBox="1">
            <a:spLocks noGrp="1"/>
          </p:cNvSpPr>
          <p:nvPr>
            <p:ph type="body" idx="2"/>
          </p:nvPr>
        </p:nvSpPr>
        <p:spPr>
          <a:xfrm>
            <a:off x="1041640" y="1354258"/>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3" name="Google Shape;73;p16"/>
          <p:cNvSpPr txBox="1">
            <a:spLocks noGrp="1"/>
          </p:cNvSpPr>
          <p:nvPr>
            <p:ph type="body" idx="3"/>
          </p:nvPr>
        </p:nvSpPr>
        <p:spPr>
          <a:xfrm>
            <a:off x="446080" y="1849623"/>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2"/>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4" name="Google Shape;74;p16"/>
          <p:cNvSpPr txBox="1">
            <a:spLocks noGrp="1"/>
          </p:cNvSpPr>
          <p:nvPr>
            <p:ph type="body" idx="4"/>
          </p:nvPr>
        </p:nvSpPr>
        <p:spPr>
          <a:xfrm>
            <a:off x="1041640" y="2244732"/>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6"/>
          <p:cNvSpPr txBox="1">
            <a:spLocks noGrp="1"/>
          </p:cNvSpPr>
          <p:nvPr>
            <p:ph type="body" idx="5"/>
          </p:nvPr>
        </p:nvSpPr>
        <p:spPr>
          <a:xfrm>
            <a:off x="446080" y="2740097"/>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3"/>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6" name="Google Shape;76;p16"/>
          <p:cNvSpPr txBox="1">
            <a:spLocks noGrp="1"/>
          </p:cNvSpPr>
          <p:nvPr>
            <p:ph type="body" idx="6"/>
          </p:nvPr>
        </p:nvSpPr>
        <p:spPr>
          <a:xfrm>
            <a:off x="1041640" y="3135206"/>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6"/>
          <p:cNvSpPr txBox="1">
            <a:spLocks noGrp="1"/>
          </p:cNvSpPr>
          <p:nvPr>
            <p:ph type="body" idx="7"/>
          </p:nvPr>
        </p:nvSpPr>
        <p:spPr>
          <a:xfrm>
            <a:off x="446080" y="3630571"/>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4"/>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8" name="Google Shape;78;p16"/>
          <p:cNvSpPr txBox="1">
            <a:spLocks noGrp="1"/>
          </p:cNvSpPr>
          <p:nvPr>
            <p:ph type="body" idx="8"/>
          </p:nvPr>
        </p:nvSpPr>
        <p:spPr>
          <a:xfrm>
            <a:off x="1041640" y="4025680"/>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6"/>
          <p:cNvSpPr txBox="1">
            <a:spLocks noGrp="1"/>
          </p:cNvSpPr>
          <p:nvPr>
            <p:ph type="body" idx="9"/>
          </p:nvPr>
        </p:nvSpPr>
        <p:spPr>
          <a:xfrm>
            <a:off x="4958032" y="959149"/>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5"/>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0" name="Google Shape;80;p16"/>
          <p:cNvSpPr txBox="1">
            <a:spLocks noGrp="1"/>
          </p:cNvSpPr>
          <p:nvPr>
            <p:ph type="body" idx="13"/>
          </p:nvPr>
        </p:nvSpPr>
        <p:spPr>
          <a:xfrm>
            <a:off x="5553592" y="1354258"/>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1" name="Google Shape;81;p16"/>
          <p:cNvSpPr txBox="1">
            <a:spLocks noGrp="1"/>
          </p:cNvSpPr>
          <p:nvPr>
            <p:ph type="body" idx="14"/>
          </p:nvPr>
        </p:nvSpPr>
        <p:spPr>
          <a:xfrm>
            <a:off x="4958032" y="1849623"/>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6"/>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2" name="Google Shape;82;p16"/>
          <p:cNvSpPr txBox="1">
            <a:spLocks noGrp="1"/>
          </p:cNvSpPr>
          <p:nvPr>
            <p:ph type="body" idx="15"/>
          </p:nvPr>
        </p:nvSpPr>
        <p:spPr>
          <a:xfrm>
            <a:off x="5553592" y="2244732"/>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16"/>
          <p:cNvSpPr txBox="1">
            <a:spLocks noGrp="1"/>
          </p:cNvSpPr>
          <p:nvPr>
            <p:ph type="body" idx="16"/>
          </p:nvPr>
        </p:nvSpPr>
        <p:spPr>
          <a:xfrm>
            <a:off x="4958032" y="2740097"/>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7"/>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6"/>
          <p:cNvSpPr txBox="1">
            <a:spLocks noGrp="1"/>
          </p:cNvSpPr>
          <p:nvPr>
            <p:ph type="body" idx="17"/>
          </p:nvPr>
        </p:nvSpPr>
        <p:spPr>
          <a:xfrm>
            <a:off x="5553592" y="3135206"/>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5" name="Google Shape;85;p16"/>
          <p:cNvSpPr txBox="1">
            <a:spLocks noGrp="1"/>
          </p:cNvSpPr>
          <p:nvPr>
            <p:ph type="body" idx="18"/>
          </p:nvPr>
        </p:nvSpPr>
        <p:spPr>
          <a:xfrm>
            <a:off x="4958032" y="3630571"/>
            <a:ext cx="3739889" cy="346472"/>
          </a:xfrm>
          <a:prstGeom prst="rect">
            <a:avLst/>
          </a:prstGeom>
          <a:noFill/>
          <a:ln>
            <a:noFill/>
          </a:ln>
        </p:spPr>
        <p:txBody>
          <a:bodyPr spcFirstLastPara="1" wrap="square" lIns="68575" tIns="34275" rIns="68575" bIns="34275" anchor="ctr" anchorCtr="0">
            <a:normAutofit/>
          </a:bodyPr>
          <a:lstStyle>
            <a:lvl1pPr marL="457200" lvl="0" indent="-317500" algn="l">
              <a:lnSpc>
                <a:spcPct val="130000"/>
              </a:lnSpc>
              <a:spcBef>
                <a:spcPts val="800"/>
              </a:spcBef>
              <a:spcAft>
                <a:spcPts val="0"/>
              </a:spcAft>
              <a:buClr>
                <a:schemeClr val="dk1"/>
              </a:buClr>
              <a:buSzPts val="1400"/>
              <a:buFont typeface="Quattrocento Sans"/>
              <a:buAutoNum type="arabicPeriod" startAt="8"/>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6"/>
          <p:cNvSpPr txBox="1">
            <a:spLocks noGrp="1"/>
          </p:cNvSpPr>
          <p:nvPr>
            <p:ph type="body" idx="19"/>
          </p:nvPr>
        </p:nvSpPr>
        <p:spPr>
          <a:xfrm>
            <a:off x="5553592" y="4025680"/>
            <a:ext cx="3144329" cy="346473"/>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ユーザー設定レイアウト">
  <p:cSld name="3_ユーザー設定レイアウト">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251926" y="465516"/>
            <a:ext cx="8642480"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b" anchorCtr="0">
            <a:noAutofit/>
          </a:bodyPr>
          <a:lstStyle>
            <a:lvl1pPr lvl="0" algn="l">
              <a:lnSpc>
                <a:spcPct val="130000"/>
              </a:lnSpc>
              <a:spcBef>
                <a:spcPts val="0"/>
              </a:spcBef>
              <a:spcAft>
                <a:spcPts val="0"/>
              </a:spcAft>
              <a:buClr>
                <a:schemeClr val="dk1"/>
              </a:buClr>
              <a:buSzPts val="1500"/>
              <a:buFont typeface="Quattrocento Sans"/>
              <a:buNone/>
              <a:defRPr sz="1500">
                <a:solidFill>
                  <a:schemeClr val="dk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9" name="Google Shape;89;p17"/>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7"/>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
              <a:t>‹#›</a:t>
            </a:fld>
            <a:endParaRPr/>
          </a:p>
        </p:txBody>
      </p:sp>
      <p:sp>
        <p:nvSpPr>
          <p:cNvPr id="91" name="Google Shape;91;p17"/>
          <p:cNvSpPr txBox="1">
            <a:spLocks noGrp="1"/>
          </p:cNvSpPr>
          <p:nvPr>
            <p:ph type="body" idx="1"/>
          </p:nvPr>
        </p:nvSpPr>
        <p:spPr>
          <a:xfrm>
            <a:off x="645103" y="776288"/>
            <a:ext cx="7853795" cy="847627"/>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ユーザー設定レイアウト">
  <p:cSld name="1_ユーザー設定レイアウト">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251926" y="465516"/>
            <a:ext cx="8642480"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b" anchorCtr="0">
            <a:noAutofit/>
          </a:bodyPr>
          <a:lstStyle>
            <a:lvl1pPr lvl="0" algn="l">
              <a:lnSpc>
                <a:spcPct val="130000"/>
              </a:lnSpc>
              <a:spcBef>
                <a:spcPts val="0"/>
              </a:spcBef>
              <a:spcAft>
                <a:spcPts val="0"/>
              </a:spcAft>
              <a:buClr>
                <a:schemeClr val="dk1"/>
              </a:buClr>
              <a:buSzPts val="1500"/>
              <a:buFont typeface="Quattrocento Sans"/>
              <a:buNone/>
              <a:defRPr sz="1500">
                <a:solidFill>
                  <a:schemeClr val="dk1"/>
                </a:solidFill>
              </a:defRPr>
            </a:lvl1pPr>
            <a:lvl2pPr lvl="1">
              <a:spcBef>
                <a:spcPts val="50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4" name="Google Shape;94;p18"/>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lnSpc>
                <a:spcPct val="130000"/>
              </a:lnSpc>
              <a:spcBef>
                <a:spcPts val="0"/>
              </a:spcBef>
              <a:spcAft>
                <a:spcPts val="0"/>
              </a:spcAft>
              <a:buSzPts val="1100"/>
              <a:buNone/>
              <a:defRPr/>
            </a:lvl1pPr>
            <a:lvl2pPr lvl="1" algn="l">
              <a:spcBef>
                <a:spcPts val="50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8"/>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1pPr>
            <a:lvl2pPr marL="0" lvl="1"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2pPr>
            <a:lvl3pPr marL="0" lvl="2"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3pPr>
            <a:lvl4pPr marL="0" lvl="3"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4pPr>
            <a:lvl5pPr marL="0" lvl="4"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5pPr>
            <a:lvl6pPr marL="0" lvl="5"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6pPr>
            <a:lvl7pPr marL="0" lvl="6"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7pPr>
            <a:lvl8pPr marL="0" lvl="7"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8pPr>
            <a:lvl9pPr marL="0" lvl="8" indent="0" algn="r">
              <a:lnSpc>
                <a:spcPct val="130000"/>
              </a:lnSpc>
              <a:spcBef>
                <a:spcPts val="0"/>
              </a:spcBef>
              <a:spcAft>
                <a:spcPts val="0"/>
              </a:spcAft>
              <a:buNone/>
              <a:defRPr sz="900" b="0" i="0" u="none" strike="noStrike" cap="none">
                <a:solidFill>
                  <a:srgbClr val="B7B7B7"/>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
              <a:t>‹#›</a:t>
            </a:fld>
            <a:endParaRPr/>
          </a:p>
        </p:txBody>
      </p:sp>
      <p:sp>
        <p:nvSpPr>
          <p:cNvPr id="96" name="Google Shape;96;p18"/>
          <p:cNvSpPr>
            <a:spLocks noGrp="1"/>
          </p:cNvSpPr>
          <p:nvPr>
            <p:ph type="pic" idx="2"/>
          </p:nvPr>
        </p:nvSpPr>
        <p:spPr>
          <a:xfrm>
            <a:off x="645103" y="1927883"/>
            <a:ext cx="1181770" cy="1181769"/>
          </a:xfrm>
          <a:prstGeom prst="rect">
            <a:avLst/>
          </a:prstGeom>
          <a:noFill/>
          <a:ln>
            <a:noFill/>
          </a:ln>
        </p:spPr>
      </p:sp>
      <p:sp>
        <p:nvSpPr>
          <p:cNvPr id="97" name="Google Shape;97;p18"/>
          <p:cNvSpPr txBox="1">
            <a:spLocks noGrp="1"/>
          </p:cNvSpPr>
          <p:nvPr>
            <p:ph type="body" idx="1"/>
          </p:nvPr>
        </p:nvSpPr>
        <p:spPr>
          <a:xfrm>
            <a:off x="645103" y="776288"/>
            <a:ext cx="7853795" cy="847627"/>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18"/>
          <p:cNvSpPr txBox="1">
            <a:spLocks noGrp="1"/>
          </p:cNvSpPr>
          <p:nvPr>
            <p:ph type="body" idx="3"/>
          </p:nvPr>
        </p:nvSpPr>
        <p:spPr>
          <a:xfrm>
            <a:off x="1882378" y="1920941"/>
            <a:ext cx="2588419" cy="346472"/>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80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18"/>
          <p:cNvSpPr txBox="1">
            <a:spLocks noGrp="1"/>
          </p:cNvSpPr>
          <p:nvPr>
            <p:ph type="body" idx="4"/>
          </p:nvPr>
        </p:nvSpPr>
        <p:spPr>
          <a:xfrm>
            <a:off x="1882378" y="2309813"/>
            <a:ext cx="2588419" cy="792328"/>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0" name="Google Shape;100;p18"/>
          <p:cNvSpPr>
            <a:spLocks noGrp="1"/>
          </p:cNvSpPr>
          <p:nvPr>
            <p:ph type="pic" idx="5"/>
          </p:nvPr>
        </p:nvSpPr>
        <p:spPr>
          <a:xfrm>
            <a:off x="645103" y="3413621"/>
            <a:ext cx="1181770" cy="1181769"/>
          </a:xfrm>
          <a:prstGeom prst="rect">
            <a:avLst/>
          </a:prstGeom>
          <a:noFill/>
          <a:ln>
            <a:noFill/>
          </a:ln>
        </p:spPr>
      </p:sp>
      <p:sp>
        <p:nvSpPr>
          <p:cNvPr id="101" name="Google Shape;101;p18"/>
          <p:cNvSpPr txBox="1">
            <a:spLocks noGrp="1"/>
          </p:cNvSpPr>
          <p:nvPr>
            <p:ph type="body" idx="6"/>
          </p:nvPr>
        </p:nvSpPr>
        <p:spPr>
          <a:xfrm>
            <a:off x="1882378" y="3414191"/>
            <a:ext cx="2588419" cy="346472"/>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80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2" name="Google Shape;102;p18"/>
          <p:cNvSpPr txBox="1">
            <a:spLocks noGrp="1"/>
          </p:cNvSpPr>
          <p:nvPr>
            <p:ph type="body" idx="7"/>
          </p:nvPr>
        </p:nvSpPr>
        <p:spPr>
          <a:xfrm>
            <a:off x="1882378" y="3803063"/>
            <a:ext cx="2588419" cy="792328"/>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18"/>
          <p:cNvSpPr>
            <a:spLocks noGrp="1"/>
          </p:cNvSpPr>
          <p:nvPr>
            <p:ph type="pic" idx="8"/>
          </p:nvPr>
        </p:nvSpPr>
        <p:spPr>
          <a:xfrm>
            <a:off x="4724913" y="1927883"/>
            <a:ext cx="1181770" cy="1181769"/>
          </a:xfrm>
          <a:prstGeom prst="rect">
            <a:avLst/>
          </a:prstGeom>
          <a:noFill/>
          <a:ln>
            <a:noFill/>
          </a:ln>
        </p:spPr>
      </p:sp>
      <p:sp>
        <p:nvSpPr>
          <p:cNvPr id="104" name="Google Shape;104;p18"/>
          <p:cNvSpPr txBox="1">
            <a:spLocks noGrp="1"/>
          </p:cNvSpPr>
          <p:nvPr>
            <p:ph type="body" idx="9"/>
          </p:nvPr>
        </p:nvSpPr>
        <p:spPr>
          <a:xfrm>
            <a:off x="5962189" y="1920941"/>
            <a:ext cx="2588419" cy="346472"/>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80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18"/>
          <p:cNvSpPr txBox="1">
            <a:spLocks noGrp="1"/>
          </p:cNvSpPr>
          <p:nvPr>
            <p:ph type="body" idx="13"/>
          </p:nvPr>
        </p:nvSpPr>
        <p:spPr>
          <a:xfrm>
            <a:off x="5962189" y="2309813"/>
            <a:ext cx="2588419" cy="792328"/>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6" name="Google Shape;106;p18"/>
          <p:cNvSpPr>
            <a:spLocks noGrp="1"/>
          </p:cNvSpPr>
          <p:nvPr>
            <p:ph type="pic" idx="14"/>
          </p:nvPr>
        </p:nvSpPr>
        <p:spPr>
          <a:xfrm>
            <a:off x="4724913" y="3413621"/>
            <a:ext cx="1181770" cy="1181769"/>
          </a:xfrm>
          <a:prstGeom prst="rect">
            <a:avLst/>
          </a:prstGeom>
          <a:noFill/>
          <a:ln>
            <a:noFill/>
          </a:ln>
        </p:spPr>
      </p:sp>
      <p:sp>
        <p:nvSpPr>
          <p:cNvPr id="107" name="Google Shape;107;p18"/>
          <p:cNvSpPr txBox="1">
            <a:spLocks noGrp="1"/>
          </p:cNvSpPr>
          <p:nvPr>
            <p:ph type="body" idx="15"/>
          </p:nvPr>
        </p:nvSpPr>
        <p:spPr>
          <a:xfrm>
            <a:off x="5962189" y="3414191"/>
            <a:ext cx="2588419" cy="346472"/>
          </a:xfrm>
          <a:prstGeom prst="rect">
            <a:avLst/>
          </a:prstGeom>
          <a:noFill/>
          <a:ln>
            <a:noFill/>
          </a:ln>
        </p:spPr>
        <p:txBody>
          <a:bodyPr spcFirstLastPara="1" wrap="square" lIns="68575" tIns="34275" rIns="68575" bIns="34275" anchor="ctr" anchorCtr="0">
            <a:normAutofit/>
          </a:bodyPr>
          <a:lstStyle>
            <a:lvl1pPr marL="457200" lvl="0" indent="-228600" algn="l">
              <a:lnSpc>
                <a:spcPct val="130000"/>
              </a:lnSpc>
              <a:spcBef>
                <a:spcPts val="800"/>
              </a:spcBef>
              <a:spcAft>
                <a:spcPts val="0"/>
              </a:spcAft>
              <a:buClr>
                <a:schemeClr val="dk1"/>
              </a:buClr>
              <a:buSzPts val="1400"/>
              <a:buNone/>
              <a:defRPr>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8" name="Google Shape;108;p18"/>
          <p:cNvSpPr txBox="1">
            <a:spLocks noGrp="1"/>
          </p:cNvSpPr>
          <p:nvPr>
            <p:ph type="body" idx="16"/>
          </p:nvPr>
        </p:nvSpPr>
        <p:spPr>
          <a:xfrm>
            <a:off x="5962189" y="3803063"/>
            <a:ext cx="2588419" cy="792328"/>
          </a:xfrm>
          <a:prstGeom prst="rect">
            <a:avLst/>
          </a:prstGeom>
          <a:noFill/>
          <a:ln>
            <a:noFill/>
          </a:ln>
        </p:spPr>
        <p:txBody>
          <a:bodyPr spcFirstLastPara="1" wrap="square" lIns="68575" tIns="34275" rIns="68575" bIns="34275" anchor="ctr" anchorCtr="0">
            <a:normAutofit/>
          </a:bodyPr>
          <a:lstStyle>
            <a:lvl1pPr marL="457200" lvl="0" indent="-228600" algn="just">
              <a:lnSpc>
                <a:spcPct val="130000"/>
              </a:lnSpc>
              <a:spcBef>
                <a:spcPts val="800"/>
              </a:spcBef>
              <a:spcAft>
                <a:spcPts val="0"/>
              </a:spcAft>
              <a:buClr>
                <a:schemeClr val="dk1"/>
              </a:buClr>
              <a:buSzPts val="900"/>
              <a:buNone/>
              <a:defRPr sz="900">
                <a:solidFill>
                  <a:schemeClr val="dk1"/>
                </a:solidFill>
                <a:latin typeface="Quattrocento Sans"/>
                <a:ea typeface="Quattrocento Sans"/>
                <a:cs typeface="Quattrocento Sans"/>
                <a:sym typeface="Quattrocento Sans"/>
              </a:defRPr>
            </a:lvl1pPr>
            <a:lvl2pPr marL="914400" lvl="1" indent="-228600" algn="l">
              <a:lnSpc>
                <a:spcPct val="90000"/>
              </a:lnSpc>
              <a:spcBef>
                <a:spcPts val="500"/>
              </a:spcBef>
              <a:spcAft>
                <a:spcPts val="0"/>
              </a:spcAft>
              <a:buClr>
                <a:schemeClr val="dk1"/>
              </a:buClr>
              <a:buSzPts val="1400"/>
              <a:buNone/>
              <a:defRPr/>
            </a:lvl2pPr>
            <a:lvl3pPr marL="1371600" lvl="2" indent="-228600" algn="l">
              <a:lnSpc>
                <a:spcPct val="90000"/>
              </a:lnSpc>
              <a:spcBef>
                <a:spcPts val="400"/>
              </a:spcBef>
              <a:spcAft>
                <a:spcPts val="0"/>
              </a:spcAft>
              <a:buClr>
                <a:schemeClr val="dk1"/>
              </a:buClr>
              <a:buSzPts val="1400"/>
              <a:buNone/>
              <a:defRPr/>
            </a:lvl3pPr>
            <a:lvl4pPr marL="1828800" lvl="3" indent="-228600" algn="l">
              <a:lnSpc>
                <a:spcPct val="90000"/>
              </a:lnSpc>
              <a:spcBef>
                <a:spcPts val="400"/>
              </a:spcBef>
              <a:spcAft>
                <a:spcPts val="0"/>
              </a:spcAft>
              <a:buClr>
                <a:schemeClr val="dk1"/>
              </a:buClr>
              <a:buSzPts val="1400"/>
              <a:buNone/>
              <a:defRPr/>
            </a:lvl4pPr>
            <a:lvl5pPr marL="2286000" lvl="4" indent="-228600" algn="l">
              <a:lnSpc>
                <a:spcPct val="90000"/>
              </a:lnSpc>
              <a:spcBef>
                <a:spcPts val="400"/>
              </a:spcBef>
              <a:spcAft>
                <a:spcPts val="0"/>
              </a:spcAft>
              <a:buClr>
                <a:schemeClr val="dk1"/>
              </a:buClr>
              <a:buSzPts val="1400"/>
              <a:buNon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109"/>
        <p:cNvGrpSpPr/>
        <p:nvPr/>
      </p:nvGrpSpPr>
      <p:grpSpPr>
        <a:xfrm>
          <a:off x="0" y="0"/>
          <a:ext cx="0" cy="0"/>
          <a:chOff x="0" y="0"/>
          <a:chExt cx="0" cy="0"/>
        </a:xfrm>
      </p:grpSpPr>
      <p:sp>
        <p:nvSpPr>
          <p:cNvPr id="110" name="Google Shape;110;p19"/>
          <p:cNvSpPr txBox="1">
            <a:spLocks noGrp="1"/>
          </p:cNvSpPr>
          <p:nvPr>
            <p:ph type="title"/>
          </p:nvPr>
        </p:nvSpPr>
        <p:spPr>
          <a:xfrm>
            <a:off x="251926" y="465516"/>
            <a:ext cx="8642480"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b" anchorCtr="0">
            <a:noAutofit/>
          </a:bodyPr>
          <a:lstStyle>
            <a:lvl1pPr lvl="0" algn="l">
              <a:lnSpc>
                <a:spcPct val="90000"/>
              </a:lnSpc>
              <a:spcBef>
                <a:spcPts val="0"/>
              </a:spcBef>
              <a:spcAft>
                <a:spcPts val="0"/>
              </a:spcAft>
              <a:buClr>
                <a:schemeClr val="dk1"/>
              </a:buClr>
              <a:buSzPts val="1500"/>
              <a:buFont typeface="Quattrocento Sans"/>
              <a:buNone/>
              <a:defRPr sz="1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1" name="Google Shape;111;p19"/>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19"/>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ユーザー設定レイアウト">
  <p:cSld name="4_ユーザー設定レイアウト">
    <p:spTree>
      <p:nvGrpSpPr>
        <p:cNvPr id="1" name="Shape 113"/>
        <p:cNvGrpSpPr/>
        <p:nvPr/>
      </p:nvGrpSpPr>
      <p:grpSpPr>
        <a:xfrm>
          <a:off x="0" y="0"/>
          <a:ext cx="0" cy="0"/>
          <a:chOff x="0" y="0"/>
          <a:chExt cx="0" cy="0"/>
        </a:xfrm>
      </p:grpSpPr>
      <p:sp>
        <p:nvSpPr>
          <p:cNvPr id="114" name="Google Shape;114;p20"/>
          <p:cNvSpPr/>
          <p:nvPr/>
        </p:nvSpPr>
        <p:spPr>
          <a:xfrm>
            <a:off x="0" y="0"/>
            <a:ext cx="1890616" cy="5143500"/>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30000"/>
              </a:lnSpc>
              <a:spcBef>
                <a:spcPts val="0"/>
              </a:spcBef>
              <a:spcAft>
                <a:spcPts val="0"/>
              </a:spcAft>
              <a:buNone/>
            </a:pPr>
            <a:endParaRPr sz="1200" b="0" i="0" u="none" strike="noStrike" cap="none">
              <a:solidFill>
                <a:schemeClr val="dk1"/>
              </a:solidFill>
              <a:latin typeface="Quattrocento Sans"/>
              <a:ea typeface="Quattrocento Sans"/>
              <a:cs typeface="Quattrocento Sans"/>
              <a:sym typeface="Quattrocento Sans"/>
            </a:endParaRPr>
          </a:p>
        </p:txBody>
      </p:sp>
      <p:sp>
        <p:nvSpPr>
          <p:cNvPr id="115" name="Google Shape;115;p20"/>
          <p:cNvSpPr txBox="1">
            <a:spLocks noGrp="1"/>
          </p:cNvSpPr>
          <p:nvPr>
            <p:ph type="title"/>
          </p:nvPr>
        </p:nvSpPr>
        <p:spPr>
          <a:xfrm>
            <a:off x="1890616" y="0"/>
            <a:ext cx="7253384" cy="486054"/>
          </a:xfrm>
          <a:prstGeom prst="rect">
            <a:avLst/>
          </a:prstGeom>
          <a:noFill/>
          <a:ln>
            <a:noFill/>
          </a:ln>
        </p:spPr>
        <p:txBody>
          <a:bodyPr spcFirstLastPara="1" wrap="square" lIns="68575" tIns="34275" rIns="68575" bIns="34275" anchor="ctr" anchorCtr="0">
            <a:noAutofit/>
          </a:bodyPr>
          <a:lstStyle>
            <a:lvl1pPr lvl="0" algn="ctr">
              <a:lnSpc>
                <a:spcPct val="90000"/>
              </a:lnSpc>
              <a:spcBef>
                <a:spcPts val="0"/>
              </a:spcBef>
              <a:spcAft>
                <a:spcPts val="0"/>
              </a:spcAft>
              <a:buClr>
                <a:schemeClr val="dk1"/>
              </a:buClr>
              <a:buSzPts val="1500"/>
              <a:buFont typeface="Quattrocento Sans"/>
              <a:buNone/>
              <a:defRPr sz="1500">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6" name="Google Shape;116;p20"/>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7" name="Google Shape;117;p20"/>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セクション見出し">
  <p:cSld name="1_セクション見出し">
    <p:spTree>
      <p:nvGrpSpPr>
        <p:cNvPr id="1" name="Shape 118"/>
        <p:cNvGrpSpPr/>
        <p:nvPr/>
      </p:nvGrpSpPr>
      <p:grpSpPr>
        <a:xfrm>
          <a:off x="0" y="0"/>
          <a:ext cx="0" cy="0"/>
          <a:chOff x="0" y="0"/>
          <a:chExt cx="0" cy="0"/>
        </a:xfrm>
      </p:grpSpPr>
      <p:sp>
        <p:nvSpPr>
          <p:cNvPr id="119" name="Google Shape;119;p21"/>
          <p:cNvSpPr txBox="1">
            <a:spLocks noGrp="1"/>
          </p:cNvSpPr>
          <p:nvPr>
            <p:ph type="title"/>
          </p:nvPr>
        </p:nvSpPr>
        <p:spPr>
          <a:xfrm>
            <a:off x="1286252" y="1140592"/>
            <a:ext cx="6852900" cy="443100"/>
          </a:xfrm>
          <a:prstGeom prst="rect">
            <a:avLst/>
          </a:prstGeom>
          <a:noFill/>
          <a:ln>
            <a:noFill/>
          </a:ln>
        </p:spPr>
        <p:txBody>
          <a:bodyPr spcFirstLastPara="1" wrap="square" lIns="68575" tIns="34275" rIns="68575" bIns="34275" anchor="t" anchorCtr="0">
            <a:noAutofit/>
          </a:bodyPr>
          <a:lstStyle>
            <a:lvl1pPr lvl="0" algn="l" rtl="0">
              <a:lnSpc>
                <a:spcPct val="90000"/>
              </a:lnSpc>
              <a:spcBef>
                <a:spcPts val="0"/>
              </a:spcBef>
              <a:spcAft>
                <a:spcPts val="0"/>
              </a:spcAft>
              <a:buClr>
                <a:schemeClr val="dk1"/>
              </a:buClr>
              <a:buSzPts val="2700"/>
              <a:buFont typeface="Arial"/>
              <a:buNone/>
              <a:defRPr sz="2700" b="1">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0" name="Google Shape;120;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1" name="Google Shape;121;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22" name="Google Shape;122;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23"/>
        <p:cNvGrpSpPr/>
        <p:nvPr/>
      </p:nvGrpSpPr>
      <p:grpSpPr>
        <a:xfrm>
          <a:off x="0" y="0"/>
          <a:ext cx="0" cy="0"/>
          <a:chOff x="0" y="0"/>
          <a:chExt cx="0" cy="0"/>
        </a:xfrm>
      </p:grpSpPr>
      <p:sp>
        <p:nvSpPr>
          <p:cNvPr id="124" name="Google Shape;124;p22"/>
          <p:cNvSpPr txBox="1">
            <a:spLocks noGrp="1"/>
          </p:cNvSpPr>
          <p:nvPr>
            <p:ph type="ctrTitle"/>
          </p:nvPr>
        </p:nvSpPr>
        <p:spPr>
          <a:xfrm>
            <a:off x="685800" y="1597822"/>
            <a:ext cx="7772400" cy="11025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5" name="Google Shape;125;p22"/>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rmAutofit/>
          </a:bodyPr>
          <a:lstStyle>
            <a:lvl1pPr lvl="0" algn="ctr" rtl="0">
              <a:spcBef>
                <a:spcPts val="500"/>
              </a:spcBef>
              <a:spcAft>
                <a:spcPts val="0"/>
              </a:spcAft>
              <a:buClr>
                <a:srgbClr val="888888"/>
              </a:buClr>
              <a:buSzPts val="2400"/>
              <a:buNone/>
              <a:defRPr>
                <a:solidFill>
                  <a:srgbClr val="888888"/>
                </a:solidFill>
              </a:defRPr>
            </a:lvl1pPr>
            <a:lvl2pPr lvl="1" algn="ctr" rtl="0">
              <a:spcBef>
                <a:spcPts val="400"/>
              </a:spcBef>
              <a:spcAft>
                <a:spcPts val="0"/>
              </a:spcAft>
              <a:buClr>
                <a:srgbClr val="888888"/>
              </a:buClr>
              <a:buSzPts val="2100"/>
              <a:buNone/>
              <a:defRPr>
                <a:solidFill>
                  <a:srgbClr val="888888"/>
                </a:solidFill>
              </a:defRPr>
            </a:lvl2pPr>
            <a:lvl3pPr lvl="2" algn="ctr" rtl="0">
              <a:spcBef>
                <a:spcPts val="4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500"/>
              <a:buNone/>
              <a:defRPr>
                <a:solidFill>
                  <a:srgbClr val="888888"/>
                </a:solidFill>
              </a:defRPr>
            </a:lvl4pPr>
            <a:lvl5pPr lvl="4" algn="ctr" rtl="0">
              <a:spcBef>
                <a:spcPts val="300"/>
              </a:spcBef>
              <a:spcAft>
                <a:spcPts val="0"/>
              </a:spcAft>
              <a:buClr>
                <a:srgbClr val="888888"/>
              </a:buClr>
              <a:buSzPts val="15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sp>
        <p:nvSpPr>
          <p:cNvPr id="126" name="Google Shape;126;p22"/>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27" name="Google Shape;127;p22"/>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2"/>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ja"/>
              <a:t>‹#›</a:t>
            </a:fld>
            <a:endParaRPr/>
          </a:p>
        </p:txBody>
      </p:sp>
      <p:pic>
        <p:nvPicPr>
          <p:cNvPr id="129" name="Google Shape;129;p22"/>
          <p:cNvPicPr preferRelativeResize="0"/>
          <p:nvPr/>
        </p:nvPicPr>
        <p:blipFill rotWithShape="1">
          <a:blip r:embed="rId2">
            <a:alphaModFix/>
          </a:blip>
          <a:srcRect/>
          <a:stretch/>
        </p:blipFill>
        <p:spPr>
          <a:xfrm>
            <a:off x="3678070" y="4708043"/>
            <a:ext cx="1728192" cy="39228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57200" y="205979"/>
            <a:ext cx="8229600" cy="857400"/>
          </a:xfrm>
          <a:prstGeom prst="rect">
            <a:avLst/>
          </a:prstGeom>
          <a:noFill/>
          <a:ln>
            <a:noFill/>
          </a:ln>
        </p:spPr>
        <p:txBody>
          <a:bodyPr spcFirstLastPara="1" wrap="square" lIns="68575" tIns="34275" rIns="68575" bIns="34275" anchor="ctr" anchorCtr="0">
            <a:normAutofit/>
          </a:bodyPr>
          <a:lstStyle>
            <a:lvl1pPr lvl="0" algn="ctr" rtl="0">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2" name="Google Shape;132;p23"/>
          <p:cNvSpPr txBox="1">
            <a:spLocks noGrp="1"/>
          </p:cNvSpPr>
          <p:nvPr>
            <p:ph type="body" idx="1"/>
          </p:nvPr>
        </p:nvSpPr>
        <p:spPr>
          <a:xfrm>
            <a:off x="457200" y="1200152"/>
            <a:ext cx="8229600" cy="3394500"/>
          </a:xfrm>
          <a:prstGeom prst="rect">
            <a:avLst/>
          </a:prstGeom>
          <a:noFill/>
          <a:ln>
            <a:noFill/>
          </a:ln>
        </p:spPr>
        <p:txBody>
          <a:bodyPr spcFirstLastPara="1" wrap="square" lIns="68575" tIns="34275" rIns="68575" bIns="34275" anchor="t" anchorCtr="0">
            <a:normAutofit/>
          </a:bodyPr>
          <a:lstStyle>
            <a:lvl1pPr marL="457200" lvl="0" indent="-228600" algn="l" rtl="0">
              <a:spcBef>
                <a:spcPts val="300"/>
              </a:spcBef>
              <a:spcAft>
                <a:spcPts val="0"/>
              </a:spcAft>
              <a:buClr>
                <a:schemeClr val="dk1"/>
              </a:buClr>
              <a:buSzPts val="1400"/>
              <a:buNone/>
              <a:defRPr/>
            </a:lvl1pPr>
            <a:lvl2pPr marL="914400" lvl="1" indent="-228600" algn="l" rtl="0">
              <a:spcBef>
                <a:spcPts val="300"/>
              </a:spcBef>
              <a:spcAft>
                <a:spcPts val="0"/>
              </a:spcAft>
              <a:buClr>
                <a:schemeClr val="dk1"/>
              </a:buClr>
              <a:buSzPts val="1400"/>
              <a:buNone/>
              <a:defRPr/>
            </a:lvl2pPr>
            <a:lvl3pPr marL="1371600" lvl="2" indent="-228600" algn="l" rtl="0">
              <a:spcBef>
                <a:spcPts val="300"/>
              </a:spcBef>
              <a:spcAft>
                <a:spcPts val="0"/>
              </a:spcAft>
              <a:buClr>
                <a:schemeClr val="dk1"/>
              </a:buClr>
              <a:buSzPts val="1400"/>
              <a:buNone/>
              <a:defRPr/>
            </a:lvl3pPr>
            <a:lvl4pPr marL="1828800" lvl="3" indent="-228600" algn="l" rtl="0">
              <a:spcBef>
                <a:spcPts val="300"/>
              </a:spcBef>
              <a:spcAft>
                <a:spcPts val="0"/>
              </a:spcAft>
              <a:buClr>
                <a:schemeClr val="dk1"/>
              </a:buClr>
              <a:buSzPts val="1400"/>
              <a:buNone/>
              <a:defRPr/>
            </a:lvl4pPr>
            <a:lvl5pPr marL="2286000" lvl="4" indent="-228600" algn="l" rtl="0">
              <a:spcBef>
                <a:spcPts val="300"/>
              </a:spcBef>
              <a:spcAft>
                <a:spcPts val="0"/>
              </a:spcAft>
              <a:buClr>
                <a:schemeClr val="dk1"/>
              </a:buClr>
              <a:buSzPts val="1400"/>
              <a:buNone/>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133" name="Google Shape;133;p23"/>
          <p:cNvSpPr txBox="1">
            <a:spLocks noGrp="1"/>
          </p:cNvSpPr>
          <p:nvPr>
            <p:ph type="dt" idx="10"/>
          </p:nvPr>
        </p:nvSpPr>
        <p:spPr>
          <a:xfrm>
            <a:off x="457200" y="4767265"/>
            <a:ext cx="21336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34" name="Google Shape;134;p23"/>
          <p:cNvSpPr txBox="1">
            <a:spLocks noGrp="1"/>
          </p:cNvSpPr>
          <p:nvPr>
            <p:ph type="ftr" idx="11"/>
          </p:nvPr>
        </p:nvSpPr>
        <p:spPr>
          <a:xfrm>
            <a:off x="3124200" y="4767265"/>
            <a:ext cx="28956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3"/>
          <p:cNvSpPr txBox="1">
            <a:spLocks noGrp="1"/>
          </p:cNvSpPr>
          <p:nvPr>
            <p:ph type="sldNum" idx="12"/>
          </p:nvPr>
        </p:nvSpPr>
        <p:spPr>
          <a:xfrm>
            <a:off x="6553200" y="4767265"/>
            <a:ext cx="21336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ja"/>
              <a:t>‹#›</a:t>
            </a:fld>
            <a:endParaRPr/>
          </a:p>
        </p:txBody>
      </p:sp>
      <p:pic>
        <p:nvPicPr>
          <p:cNvPr id="136" name="Google Shape;136;p23"/>
          <p:cNvPicPr preferRelativeResize="0"/>
          <p:nvPr/>
        </p:nvPicPr>
        <p:blipFill rotWithShape="1">
          <a:blip r:embed="rId2">
            <a:alphaModFix/>
          </a:blip>
          <a:srcRect/>
          <a:stretch/>
        </p:blipFill>
        <p:spPr>
          <a:xfrm>
            <a:off x="3678070" y="4708043"/>
            <a:ext cx="1728192" cy="39228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
        <p:nvSpPr>
          <p:cNvPr id="138" name="Google Shape;138;p2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a:off x="311700" y="445025"/>
            <a:ext cx="8520600" cy="572700"/>
          </a:xfrm>
          <a:prstGeom prst="rect">
            <a:avLst/>
          </a:prstGeom>
        </p:spPr>
        <p:txBody>
          <a:bodyPr spcFirstLastPara="1" wrap="square" lIns="68575" tIns="34275" rIns="68575" bIns="34275" anchor="b" anchorCtr="0">
            <a:noAutofit/>
          </a:bodyPr>
          <a:lstStyle>
            <a:lvl1pPr lvl="0" rtl="0">
              <a:spcBef>
                <a:spcPts val="0"/>
              </a:spcBef>
              <a:spcAft>
                <a:spcPts val="0"/>
              </a:spcAft>
              <a:buSzPts val="15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1" name="Google Shape;141;p2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rmAutofit/>
          </a:bodyPr>
          <a:lstStyle>
            <a:lvl1pPr marL="457200" lvl="0" indent="-228600" rtl="0">
              <a:spcBef>
                <a:spcPts val="800"/>
              </a:spcBef>
              <a:spcAft>
                <a:spcPts val="0"/>
              </a:spcAft>
              <a:buSzPts val="1400"/>
              <a:buNone/>
              <a:defRPr/>
            </a:lvl1pPr>
            <a:lvl2pPr marL="914400" lvl="1" indent="-228600" rtl="0">
              <a:spcBef>
                <a:spcPts val="400"/>
              </a:spcBef>
              <a:spcAft>
                <a:spcPts val="0"/>
              </a:spcAft>
              <a:buSzPts val="1800"/>
              <a:buNone/>
              <a:defRPr/>
            </a:lvl2pPr>
            <a:lvl3pPr marL="1371600" lvl="2" indent="-228600" rtl="0">
              <a:spcBef>
                <a:spcPts val="400"/>
              </a:spcBef>
              <a:spcAft>
                <a:spcPts val="0"/>
              </a:spcAft>
              <a:buSzPts val="15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42" name="Google Shape;142;p2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51926" y="465516"/>
            <a:ext cx="8642480" cy="0"/>
          </a:xfrm>
          <a:prstGeom prst="rect">
            <a:avLst/>
          </a:prstGeom>
          <a:noFill/>
          <a:ln w="9525" cap="flat" cmpd="sng">
            <a:solidFill>
              <a:schemeClr val="dk1"/>
            </a:solidFill>
            <a:prstDash val="solid"/>
            <a:round/>
            <a:headEnd type="none" w="sm" len="sm"/>
            <a:tailEnd type="none" w="sm" len="sm"/>
          </a:ln>
        </p:spPr>
        <p:txBody>
          <a:bodyPr spcFirstLastPara="1" wrap="square" lIns="68575" tIns="34275" rIns="68575" bIns="34275" anchor="b" anchorCtr="0">
            <a:noAutofit/>
          </a:bodyPr>
          <a:lstStyle>
            <a:lvl1pPr marR="0" lvl="0" algn="l" rtl="0">
              <a:lnSpc>
                <a:spcPct val="90000"/>
              </a:lnSpc>
              <a:spcBef>
                <a:spcPts val="0"/>
              </a:spcBef>
              <a:spcAft>
                <a:spcPts val="0"/>
              </a:spcAft>
              <a:buClr>
                <a:schemeClr val="dk1"/>
              </a:buClr>
              <a:buSzPts val="1500"/>
              <a:buFont typeface="Quattrocento Sans"/>
              <a:buNone/>
              <a:defRPr sz="15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251926" y="846753"/>
            <a:ext cx="8642480" cy="3785969"/>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chemeClr val="dk1"/>
              </a:buClr>
              <a:buSzPts val="1400"/>
              <a:buFont typeface="Quattrocento Sans"/>
              <a:buNone/>
              <a:defRPr sz="1400" b="0" i="0" u="none" strike="noStrike" cap="none">
                <a:solidFill>
                  <a:schemeClr val="dk1"/>
                </a:solidFill>
                <a:latin typeface="Quattrocento Sans"/>
                <a:ea typeface="Quattrocento Sans"/>
                <a:cs typeface="Quattrocento Sans"/>
                <a:sym typeface="Quattrocento Sans"/>
              </a:defRPr>
            </a:lvl1pPr>
            <a:lvl2pPr marL="914400" marR="0" lvl="1" indent="-228600" algn="l" rtl="0">
              <a:lnSpc>
                <a:spcPct val="90000"/>
              </a:lnSpc>
              <a:spcBef>
                <a:spcPts val="400"/>
              </a:spcBef>
              <a:spcAft>
                <a:spcPts val="0"/>
              </a:spcAft>
              <a:buClr>
                <a:schemeClr val="dk1"/>
              </a:buClr>
              <a:buSzPts val="1800"/>
              <a:buFont typeface="Quattrocento Sans"/>
              <a:buNone/>
              <a:defRPr sz="1800" b="0" i="0" u="none" strike="noStrike" cap="none">
                <a:solidFill>
                  <a:schemeClr val="dk1"/>
                </a:solidFill>
                <a:latin typeface="Quattrocento Sans"/>
                <a:ea typeface="Quattrocento Sans"/>
                <a:cs typeface="Quattrocento Sans"/>
                <a:sym typeface="Quattrocento Sans"/>
              </a:defRPr>
            </a:lvl2pPr>
            <a:lvl3pPr marL="1371600" marR="0" lvl="2" indent="-228600" algn="l" rtl="0">
              <a:lnSpc>
                <a:spcPct val="90000"/>
              </a:lnSpc>
              <a:spcBef>
                <a:spcPts val="400"/>
              </a:spcBef>
              <a:spcAft>
                <a:spcPts val="0"/>
              </a:spcAft>
              <a:buClr>
                <a:schemeClr val="dk1"/>
              </a:buClr>
              <a:buSzPts val="1500"/>
              <a:buFont typeface="Quattrocento Sans"/>
              <a:buNone/>
              <a:defRPr sz="1500" b="0" i="0" u="none" strike="noStrike" cap="none">
                <a:solidFill>
                  <a:schemeClr val="dk1"/>
                </a:solidFill>
                <a:latin typeface="Quattrocento Sans"/>
                <a:ea typeface="Quattrocento Sans"/>
                <a:cs typeface="Quattrocento Sans"/>
                <a:sym typeface="Quattrocento Sans"/>
              </a:defRPr>
            </a:lvl3pPr>
            <a:lvl4pPr marL="1828800" marR="0" lvl="3" indent="-228600" algn="l" rtl="0">
              <a:lnSpc>
                <a:spcPct val="90000"/>
              </a:lnSpc>
              <a:spcBef>
                <a:spcPts val="400"/>
              </a:spcBef>
              <a:spcAft>
                <a:spcPts val="0"/>
              </a:spcAft>
              <a:buClr>
                <a:schemeClr val="dk1"/>
              </a:buClr>
              <a:buSzPts val="1400"/>
              <a:buFont typeface="Quattrocento Sans"/>
              <a:buNone/>
              <a:defRPr sz="1400" b="0" i="0" u="none" strike="noStrike" cap="none">
                <a:solidFill>
                  <a:schemeClr val="dk1"/>
                </a:solidFill>
                <a:latin typeface="Quattrocento Sans"/>
                <a:ea typeface="Quattrocento Sans"/>
                <a:cs typeface="Quattrocento Sans"/>
                <a:sym typeface="Quattrocento Sans"/>
              </a:defRPr>
            </a:lvl4pPr>
            <a:lvl5pPr marL="2286000" marR="0" lvl="4" indent="-228600" algn="l" rtl="0">
              <a:lnSpc>
                <a:spcPct val="90000"/>
              </a:lnSpc>
              <a:spcBef>
                <a:spcPts val="400"/>
              </a:spcBef>
              <a:spcAft>
                <a:spcPts val="0"/>
              </a:spcAft>
              <a:buClr>
                <a:schemeClr val="dk1"/>
              </a:buClr>
              <a:buSzPts val="1400"/>
              <a:buFont typeface="Quattrocento Sans"/>
              <a:buNone/>
              <a:defRPr sz="1400" b="0" i="0" u="none" strike="noStrike" cap="none">
                <a:solidFill>
                  <a:schemeClr val="dk1"/>
                </a:solidFill>
                <a:latin typeface="Quattrocento Sans"/>
                <a:ea typeface="Quattrocento Sans"/>
                <a:cs typeface="Quattrocento Sans"/>
                <a:sym typeface="Quattrocento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3" name="Google Shape;53;p13"/>
          <p:cNvSpPr txBox="1">
            <a:spLocks noGrp="1"/>
          </p:cNvSpPr>
          <p:nvPr>
            <p:ph type="ftr" idx="11"/>
          </p:nvPr>
        </p:nvSpPr>
        <p:spPr>
          <a:xfrm>
            <a:off x="251926" y="4767263"/>
            <a:ext cx="1890615"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B7B7B7"/>
                </a:solidFill>
                <a:latin typeface="Quattrocento Sans"/>
                <a:ea typeface="Quattrocento Sans"/>
                <a:cs typeface="Quattrocento Sans"/>
                <a:sym typeface="Quattrocento Sans"/>
              </a:defRPr>
            </a:lvl1pPr>
            <a:lvl2pPr marR="0" lvl="1"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54" name="Google Shape;54;p13"/>
          <p:cNvSpPr txBox="1">
            <a:spLocks noGrp="1"/>
          </p:cNvSpPr>
          <p:nvPr>
            <p:ph type="sldNum" idx="12"/>
          </p:nvPr>
        </p:nvSpPr>
        <p:spPr>
          <a:xfrm>
            <a:off x="8362561" y="4767263"/>
            <a:ext cx="529513"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1pPr>
            <a:lvl2pPr marL="0" marR="0" lvl="1"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2pPr>
            <a:lvl3pPr marL="0" marR="0" lvl="2"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3pPr>
            <a:lvl4pPr marL="0" marR="0" lvl="3"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4pPr>
            <a:lvl5pPr marL="0" marR="0" lvl="4"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5pPr>
            <a:lvl6pPr marL="0" marR="0" lvl="5"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6pPr>
            <a:lvl7pPr marL="0" marR="0" lvl="6"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7pPr>
            <a:lvl8pPr marL="0" marR="0" lvl="7"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8pPr>
            <a:lvl9pPr marL="0" marR="0" lvl="8" indent="0" algn="r" rtl="0">
              <a:spcBef>
                <a:spcPts val="0"/>
              </a:spcBef>
              <a:buNone/>
              <a:defRPr sz="900" b="0" i="0" u="none" strike="noStrike" cap="none">
                <a:solidFill>
                  <a:srgbClr val="B7B7B7"/>
                </a:solidFill>
                <a:latin typeface="Quattrocento Sans"/>
                <a:ea typeface="Quattrocento Sans"/>
                <a:cs typeface="Quattrocento Sans"/>
                <a:sym typeface="Quattrocento Sans"/>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5.xml"/><Relationship Id="rId16"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png"/><Relationship Id="rId7"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hyperlink" Target="https://www.facebook.com/tsutomu.mitamura"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6"/>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a:t>
            </a:fld>
            <a:endParaRPr/>
          </a:p>
        </p:txBody>
      </p:sp>
      <p:sp>
        <p:nvSpPr>
          <p:cNvPr id="148" name="Google Shape;148;p26"/>
          <p:cNvSpPr txBox="1"/>
          <p:nvPr/>
        </p:nvSpPr>
        <p:spPr>
          <a:xfrm>
            <a:off x="2083200" y="3959150"/>
            <a:ext cx="49776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700" b="1">
                <a:solidFill>
                  <a:schemeClr val="dk1"/>
                </a:solidFill>
                <a:latin typeface="Meiryo"/>
                <a:ea typeface="Meiryo"/>
                <a:cs typeface="Meiryo"/>
                <a:sym typeface="Meiryo"/>
              </a:rPr>
              <a:t>TANOTECH株式会社　　代表取締役　三田村 勉</a:t>
            </a:r>
            <a:endParaRPr sz="1700" b="1">
              <a:solidFill>
                <a:schemeClr val="dk1"/>
              </a:solidFill>
              <a:latin typeface="Meiryo"/>
              <a:ea typeface="Meiryo"/>
              <a:cs typeface="Meiryo"/>
              <a:sym typeface="Meiryo"/>
            </a:endParaRPr>
          </a:p>
        </p:txBody>
      </p:sp>
      <p:sp>
        <p:nvSpPr>
          <p:cNvPr id="149" name="Google Shape;149;p26"/>
          <p:cNvSpPr txBox="1"/>
          <p:nvPr/>
        </p:nvSpPr>
        <p:spPr>
          <a:xfrm>
            <a:off x="0" y="1572150"/>
            <a:ext cx="9144000" cy="1999200"/>
          </a:xfrm>
          <a:prstGeom prst="rect">
            <a:avLst/>
          </a:prstGeom>
          <a:solidFill>
            <a:srgbClr val="2F5496"/>
          </a:solid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ja" sz="3000" b="1">
                <a:solidFill>
                  <a:schemeClr val="lt1"/>
                </a:solidFill>
              </a:rPr>
              <a:t>リアルサイバースポーツ環境を作る</a:t>
            </a:r>
            <a:endParaRPr sz="3000" b="1">
              <a:solidFill>
                <a:schemeClr val="lt1"/>
              </a:solidFill>
            </a:endParaRPr>
          </a:p>
          <a:p>
            <a:pPr marL="0" lvl="0" indent="0" algn="ctr" rtl="0">
              <a:lnSpc>
                <a:spcPct val="150000"/>
              </a:lnSpc>
              <a:spcBef>
                <a:spcPts val="0"/>
              </a:spcBef>
              <a:spcAft>
                <a:spcPts val="0"/>
              </a:spcAft>
              <a:buNone/>
            </a:pPr>
            <a:r>
              <a:rPr lang="ja" sz="3000" b="1">
                <a:solidFill>
                  <a:schemeClr val="lt1"/>
                </a:solidFill>
              </a:rPr>
              <a:t>コミュニケーションロボット</a:t>
            </a:r>
            <a:endParaRPr sz="3000" b="1">
              <a:solidFill>
                <a:schemeClr val="lt1"/>
              </a:solidFill>
            </a:endParaRPr>
          </a:p>
        </p:txBody>
      </p:sp>
      <p:pic>
        <p:nvPicPr>
          <p:cNvPr id="150" name="Google Shape;150;p26"/>
          <p:cNvPicPr preferRelativeResize="0"/>
          <p:nvPr/>
        </p:nvPicPr>
        <p:blipFill>
          <a:blip r:embed="rId3">
            <a:alphaModFix/>
          </a:blip>
          <a:stretch>
            <a:fillRect/>
          </a:stretch>
        </p:blipFill>
        <p:spPr>
          <a:xfrm>
            <a:off x="3990025" y="4742900"/>
            <a:ext cx="1468750" cy="293750"/>
          </a:xfrm>
          <a:prstGeom prst="rect">
            <a:avLst/>
          </a:prstGeom>
          <a:noFill/>
          <a:ln>
            <a:noFill/>
          </a:ln>
        </p:spPr>
      </p:pic>
      <p:sp>
        <p:nvSpPr>
          <p:cNvPr id="151" name="Google Shape;151;p26"/>
          <p:cNvSpPr txBox="1"/>
          <p:nvPr/>
        </p:nvSpPr>
        <p:spPr>
          <a:xfrm>
            <a:off x="1896300" y="1070875"/>
            <a:ext cx="5351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b="1" dirty="0">
                <a:solidFill>
                  <a:schemeClr val="dk1"/>
                </a:solidFill>
              </a:rPr>
              <a:t>ロボット介護機器開発等推進事業</a:t>
            </a:r>
            <a:endParaRPr dirty="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10</a:t>
            </a:fld>
            <a:endParaRPr/>
          </a:p>
        </p:txBody>
      </p:sp>
      <p:sp>
        <p:nvSpPr>
          <p:cNvPr id="309" name="Google Shape;309;p37"/>
          <p:cNvSpPr txBox="1"/>
          <p:nvPr/>
        </p:nvSpPr>
        <p:spPr>
          <a:xfrm>
            <a:off x="3073125" y="2146950"/>
            <a:ext cx="3000000" cy="61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ja" sz="3100" b="1">
                <a:latin typeface="Meiryo"/>
                <a:ea typeface="Meiryo"/>
                <a:cs typeface="Meiryo"/>
                <a:sym typeface="Meiryo"/>
              </a:rPr>
              <a:t>本事業の概要</a:t>
            </a:r>
            <a:endParaRPr sz="1900"/>
          </a:p>
        </p:txBody>
      </p:sp>
      <p:pic>
        <p:nvPicPr>
          <p:cNvPr id="310" name="Google Shape;310;p37"/>
          <p:cNvPicPr preferRelativeResize="0"/>
          <p:nvPr/>
        </p:nvPicPr>
        <p:blipFill>
          <a:blip r:embed="rId3">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6" name="Google Shape;316;p38"/>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997D27A9-D76C-A5F2-0105-8AD9060F4C07}"/>
              </a:ext>
            </a:extLst>
          </p:cNvPr>
          <p:cNvPicPr>
            <a:picLocks noChangeAspect="1"/>
          </p:cNvPicPr>
          <p:nvPr/>
        </p:nvPicPr>
        <p:blipFill>
          <a:blip r:embed="rId4"/>
          <a:stretch>
            <a:fillRect/>
          </a:stretch>
        </p:blipFill>
        <p:spPr>
          <a:xfrm>
            <a:off x="762832" y="13062"/>
            <a:ext cx="7474653" cy="47429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2"/>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12</a:t>
            </a:fld>
            <a:endParaRPr/>
          </a:p>
        </p:txBody>
      </p:sp>
      <p:sp>
        <p:nvSpPr>
          <p:cNvPr id="343" name="Google Shape;343;p42"/>
          <p:cNvSpPr txBox="1"/>
          <p:nvPr/>
        </p:nvSpPr>
        <p:spPr>
          <a:xfrm>
            <a:off x="2234925" y="2146950"/>
            <a:ext cx="4760400" cy="6141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ja" sz="3100" b="1" dirty="0">
                <a:solidFill>
                  <a:srgbClr val="0D0D0D"/>
                </a:solidFill>
                <a:latin typeface="Meiryo"/>
                <a:ea typeface="Meiryo"/>
                <a:cs typeface="Meiryo"/>
                <a:sym typeface="Meiryo"/>
              </a:rPr>
              <a:t>開発内容</a:t>
            </a:r>
            <a:endParaRPr sz="1900" dirty="0">
              <a:solidFill>
                <a:srgbClr val="0D0D0D"/>
              </a:solidFill>
            </a:endParaRPr>
          </a:p>
        </p:txBody>
      </p:sp>
      <p:pic>
        <p:nvPicPr>
          <p:cNvPr id="344" name="Google Shape;344;p42"/>
          <p:cNvPicPr preferRelativeResize="0"/>
          <p:nvPr/>
        </p:nvPicPr>
        <p:blipFill>
          <a:blip r:embed="rId3">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9"/>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13</a:t>
            </a:fld>
            <a:endParaRPr/>
          </a:p>
        </p:txBody>
      </p:sp>
      <p:pic>
        <p:nvPicPr>
          <p:cNvPr id="322" name="Google Shape;322;p39"/>
          <p:cNvPicPr preferRelativeResize="0"/>
          <p:nvPr/>
        </p:nvPicPr>
        <p:blipFill rotWithShape="1">
          <a:blip r:embed="rId3">
            <a:alphaModFix/>
          </a:blip>
          <a:srcRect t="14150"/>
          <a:stretch/>
        </p:blipFill>
        <p:spPr>
          <a:xfrm>
            <a:off x="115646" y="777822"/>
            <a:ext cx="5220531" cy="2997344"/>
          </a:xfrm>
          <a:prstGeom prst="rect">
            <a:avLst/>
          </a:prstGeom>
          <a:noFill/>
          <a:ln>
            <a:noFill/>
          </a:ln>
        </p:spPr>
      </p:pic>
      <p:pic>
        <p:nvPicPr>
          <p:cNvPr id="323" name="Google Shape;323;p39"/>
          <p:cNvPicPr preferRelativeResize="0"/>
          <p:nvPr/>
        </p:nvPicPr>
        <p:blipFill>
          <a:blip r:embed="rId4">
            <a:alphaModFix/>
          </a:blip>
          <a:stretch>
            <a:fillRect/>
          </a:stretch>
        </p:blipFill>
        <p:spPr>
          <a:xfrm>
            <a:off x="3990025" y="4742900"/>
            <a:ext cx="1468750" cy="293750"/>
          </a:xfrm>
          <a:prstGeom prst="rect">
            <a:avLst/>
          </a:prstGeom>
          <a:noFill/>
          <a:ln>
            <a:noFill/>
          </a:ln>
        </p:spPr>
      </p:pic>
      <p:pic>
        <p:nvPicPr>
          <p:cNvPr id="5" name="図 4">
            <a:extLst>
              <a:ext uri="{FF2B5EF4-FFF2-40B4-BE49-F238E27FC236}">
                <a16:creationId xmlns:a16="http://schemas.microsoft.com/office/drawing/2014/main" id="{43F78F0D-1E5F-64A1-C68B-1AB0210B3652}"/>
              </a:ext>
            </a:extLst>
          </p:cNvPr>
          <p:cNvPicPr>
            <a:picLocks noChangeAspect="1"/>
          </p:cNvPicPr>
          <p:nvPr/>
        </p:nvPicPr>
        <p:blipFill rotWithShape="1">
          <a:blip r:embed="rId5"/>
          <a:srcRect l="2196" r="2362"/>
          <a:stretch/>
        </p:blipFill>
        <p:spPr>
          <a:xfrm>
            <a:off x="5401491" y="790884"/>
            <a:ext cx="3490570" cy="2984282"/>
          </a:xfrm>
          <a:prstGeom prst="rect">
            <a:avLst/>
          </a:prstGeom>
        </p:spPr>
      </p:pic>
      <p:sp>
        <p:nvSpPr>
          <p:cNvPr id="6" name="Google Shape;350;p43">
            <a:extLst>
              <a:ext uri="{FF2B5EF4-FFF2-40B4-BE49-F238E27FC236}">
                <a16:creationId xmlns:a16="http://schemas.microsoft.com/office/drawing/2014/main" id="{97BA1CAB-5AA1-BE7B-3EC8-2231C42BD828}"/>
              </a:ext>
            </a:extLst>
          </p:cNvPr>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1800" b="1" dirty="0">
                <a:solidFill>
                  <a:schemeClr val="lt1"/>
                </a:solidFill>
              </a:rPr>
              <a:t>ロボット介護機器開発等推進事業　</a:t>
            </a:r>
            <a:r>
              <a:rPr lang="ja" sz="2600" b="1" dirty="0">
                <a:solidFill>
                  <a:schemeClr val="lt1"/>
                </a:solidFill>
                <a:latin typeface="Meiryo"/>
                <a:ea typeface="Meiryo"/>
                <a:cs typeface="Meiryo"/>
                <a:sym typeface="Meiryo"/>
              </a:rPr>
              <a:t>開発内容</a:t>
            </a:r>
            <a:endParaRPr sz="2600" b="1" i="0" u="none" strike="noStrike" cap="none" dirty="0">
              <a:solidFill>
                <a:schemeClr val="lt1"/>
              </a:solidFill>
              <a:latin typeface="Meiryo"/>
              <a:ea typeface="Meiryo"/>
              <a:cs typeface="Meiryo"/>
              <a:sym typeface="Meiry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graphicFrame>
        <p:nvGraphicFramePr>
          <p:cNvPr id="349" name="Google Shape;349;p43"/>
          <p:cNvGraphicFramePr/>
          <p:nvPr>
            <p:extLst>
              <p:ext uri="{D42A27DB-BD31-4B8C-83A1-F6EECF244321}">
                <p14:modId xmlns:p14="http://schemas.microsoft.com/office/powerpoint/2010/main" val="1488862488"/>
              </p:ext>
            </p:extLst>
          </p:nvPr>
        </p:nvGraphicFramePr>
        <p:xfrm>
          <a:off x="280950" y="679100"/>
          <a:ext cx="8582100" cy="4007820"/>
        </p:xfrm>
        <a:graphic>
          <a:graphicData uri="http://schemas.openxmlformats.org/drawingml/2006/table">
            <a:tbl>
              <a:tblPr>
                <a:noFill/>
                <a:tableStyleId>{1921D747-31AD-43C1-B7A5-8FE2302E5529}</a:tableStyleId>
              </a:tblPr>
              <a:tblGrid>
                <a:gridCol w="2860700">
                  <a:extLst>
                    <a:ext uri="{9D8B030D-6E8A-4147-A177-3AD203B41FA5}">
                      <a16:colId xmlns:a16="http://schemas.microsoft.com/office/drawing/2014/main" val="20000"/>
                    </a:ext>
                  </a:extLst>
                </a:gridCol>
                <a:gridCol w="2860700">
                  <a:extLst>
                    <a:ext uri="{9D8B030D-6E8A-4147-A177-3AD203B41FA5}">
                      <a16:colId xmlns:a16="http://schemas.microsoft.com/office/drawing/2014/main" val="20001"/>
                    </a:ext>
                  </a:extLst>
                </a:gridCol>
                <a:gridCol w="2860700">
                  <a:extLst>
                    <a:ext uri="{9D8B030D-6E8A-4147-A177-3AD203B41FA5}">
                      <a16:colId xmlns:a16="http://schemas.microsoft.com/office/drawing/2014/main" val="20002"/>
                    </a:ext>
                  </a:extLst>
                </a:gridCol>
              </a:tblGrid>
              <a:tr h="396200">
                <a:tc>
                  <a:txBody>
                    <a:bodyPr/>
                    <a:lstStyle/>
                    <a:p>
                      <a:pPr marL="0" lvl="0" indent="0" algn="ctr" rtl="0">
                        <a:spcBef>
                          <a:spcPts val="0"/>
                        </a:spcBef>
                        <a:spcAft>
                          <a:spcPts val="0"/>
                        </a:spcAft>
                        <a:buNone/>
                      </a:pPr>
                      <a:r>
                        <a:rPr lang="ja" sz="1700"/>
                        <a:t>令和5年</a:t>
                      </a:r>
                      <a:endParaRPr sz="1700"/>
                    </a:p>
                  </a:txBody>
                  <a:tcPr marL="91425" marR="91425" marT="91425" marB="91425">
                    <a:solidFill>
                      <a:schemeClr val="accent4"/>
                    </a:solidFill>
                  </a:tcPr>
                </a:tc>
                <a:tc>
                  <a:txBody>
                    <a:bodyPr/>
                    <a:lstStyle/>
                    <a:p>
                      <a:pPr marL="0" lvl="0" indent="0" algn="ctr" rtl="0">
                        <a:spcBef>
                          <a:spcPts val="0"/>
                        </a:spcBef>
                        <a:spcAft>
                          <a:spcPts val="0"/>
                        </a:spcAft>
                        <a:buNone/>
                      </a:pPr>
                      <a:r>
                        <a:rPr lang="ja" sz="1700"/>
                        <a:t>令和6年</a:t>
                      </a:r>
                      <a:endParaRPr sz="1700"/>
                    </a:p>
                  </a:txBody>
                  <a:tcPr marL="91425" marR="91425" marT="91425" marB="91425">
                    <a:solidFill>
                      <a:schemeClr val="accent4"/>
                    </a:solidFill>
                  </a:tcPr>
                </a:tc>
                <a:tc>
                  <a:txBody>
                    <a:bodyPr/>
                    <a:lstStyle/>
                    <a:p>
                      <a:pPr marL="0" lvl="0" indent="0" algn="ctr" rtl="0">
                        <a:spcBef>
                          <a:spcPts val="0"/>
                        </a:spcBef>
                        <a:spcAft>
                          <a:spcPts val="0"/>
                        </a:spcAft>
                        <a:buNone/>
                      </a:pPr>
                      <a:r>
                        <a:rPr lang="ja" sz="1700"/>
                        <a:t>令和7年</a:t>
                      </a:r>
                      <a:endParaRPr sz="1700"/>
                    </a:p>
                  </a:txBody>
                  <a:tcPr marL="91425" marR="91425" marT="91425" marB="91425">
                    <a:solidFill>
                      <a:schemeClr val="accent4"/>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ja" b="1">
                          <a:solidFill>
                            <a:srgbClr val="FF0000"/>
                          </a:solidFill>
                        </a:rPr>
                        <a:t>★コンテンツ開発(専用)</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a:t>コンテンツ調整</a:t>
                      </a:r>
                      <a:endParaRPr/>
                    </a:p>
                  </a:txBody>
                  <a:tcPr marL="91425" marR="91425" marT="91425" marB="91425"/>
                </a:tc>
                <a:tc>
                  <a:txBody>
                    <a:bodyPr/>
                    <a:lstStyle/>
                    <a:p>
                      <a:pPr marL="0" lvl="0" indent="0" algn="l" rtl="0">
                        <a:spcBef>
                          <a:spcPts val="0"/>
                        </a:spcBef>
                        <a:spcAft>
                          <a:spcPts val="0"/>
                        </a:spcAft>
                        <a:buNone/>
                      </a:pPr>
                      <a:r>
                        <a:rPr lang="ja"/>
                        <a:t>コンテンツ調整</a:t>
                      </a:r>
                      <a:endParaRPr/>
                    </a:p>
                  </a:txBody>
                  <a:tcPr marL="91425" marR="91425" marT="91425" marB="91425"/>
                </a:tc>
                <a:extLst>
                  <a:ext uri="{0D108BD9-81ED-4DB2-BD59-A6C34878D82A}">
                    <a16:rowId xmlns:a16="http://schemas.microsoft.com/office/drawing/2014/main" val="10001"/>
                  </a:ext>
                </a:extLst>
              </a:tr>
              <a:tr h="212750">
                <a:tc>
                  <a:txBody>
                    <a:bodyPr/>
                    <a:lstStyle/>
                    <a:p>
                      <a:pPr marL="0" lvl="0" indent="0" algn="l" rtl="0">
                        <a:spcBef>
                          <a:spcPts val="0"/>
                        </a:spcBef>
                        <a:spcAft>
                          <a:spcPts val="0"/>
                        </a:spcAft>
                        <a:buNone/>
                      </a:pPr>
                      <a:r>
                        <a:rPr lang="ja" b="1">
                          <a:solidFill>
                            <a:srgbClr val="FF0000"/>
                          </a:solidFill>
                        </a:rPr>
                        <a:t>★チュートリアル・司会開発</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b="1">
                          <a:solidFill>
                            <a:srgbClr val="FF0000"/>
                          </a:solidFill>
                        </a:rPr>
                        <a:t>★司会・チュートリアル調整</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a:t>※司会・チュートリアル調整</a:t>
                      </a:r>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ja" b="1">
                          <a:solidFill>
                            <a:srgbClr val="FF0000"/>
                          </a:solidFill>
                        </a:rPr>
                        <a:t>★ロボット端末連携開発</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b="1">
                          <a:solidFill>
                            <a:srgbClr val="FF0000"/>
                          </a:solidFill>
                        </a:rPr>
                        <a:t>★個別疾患抽出選択</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a:t>※グループ疾患抽出</a:t>
                      </a: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ja" b="1">
                          <a:solidFill>
                            <a:srgbClr val="FF0000"/>
                          </a:solidFill>
                        </a:rPr>
                        <a:t>★タブレット開発</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a:t>★レポート機能実装</a:t>
                      </a:r>
                      <a:endParaRPr/>
                    </a:p>
                  </a:txBody>
                  <a:tcPr marL="91425" marR="91425" marT="91425" marB="91425"/>
                </a:tc>
                <a:tc>
                  <a:txBody>
                    <a:bodyPr/>
                    <a:lstStyle/>
                    <a:p>
                      <a:pPr marL="0" lvl="0" indent="0" algn="l" rtl="0">
                        <a:spcBef>
                          <a:spcPts val="0"/>
                        </a:spcBef>
                        <a:spcAft>
                          <a:spcPts val="0"/>
                        </a:spcAft>
                        <a:buNone/>
                      </a:pPr>
                      <a:r>
                        <a:rPr lang="ja"/>
                        <a:t>※LIFEデータ出力連携</a:t>
                      </a:r>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ja"/>
                        <a:t>★LIFEデータ取込連携</a:t>
                      </a:r>
                      <a:endParaRPr/>
                    </a:p>
                  </a:txBody>
                  <a:tcPr marL="91425" marR="91425" marT="91425" marB="91425"/>
                </a:tc>
                <a:tc>
                  <a:txBody>
                    <a:bodyPr/>
                    <a:lstStyle/>
                    <a:p>
                      <a:pPr marL="0" lvl="0" indent="0" algn="l" rtl="0">
                        <a:spcBef>
                          <a:spcPts val="0"/>
                        </a:spcBef>
                        <a:spcAft>
                          <a:spcPts val="0"/>
                        </a:spcAft>
                        <a:buNone/>
                      </a:pPr>
                      <a:r>
                        <a:rPr lang="ja"/>
                        <a:t>※AI連携(ChatGPT)</a:t>
                      </a:r>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ja" dirty="0"/>
                        <a:t>●９～10月HCR(途中お披露目)</a:t>
                      </a:r>
                      <a:endParaRPr dirty="0"/>
                    </a:p>
                  </a:txBody>
                  <a:tcPr marL="91425" marR="91425" marT="91425" marB="91425">
                    <a:solidFill>
                      <a:srgbClr val="FFFF00"/>
                    </a:solidFill>
                  </a:tcPr>
                </a:tc>
                <a:tc>
                  <a:txBody>
                    <a:bodyPr/>
                    <a:lstStyle/>
                    <a:p>
                      <a:pPr marL="0" lvl="0" indent="0" algn="l" rtl="0">
                        <a:spcBef>
                          <a:spcPts val="0"/>
                        </a:spcBef>
                        <a:spcAft>
                          <a:spcPts val="0"/>
                        </a:spcAft>
                        <a:buNone/>
                      </a:pPr>
                      <a:r>
                        <a:rPr lang="ja" dirty="0"/>
                        <a:t>●９～10月HCR(途中お披露目)</a:t>
                      </a:r>
                      <a:endParaRPr dirty="0"/>
                    </a:p>
                  </a:txBody>
                  <a:tcPr marL="91425" marR="91425" marT="91425" marB="91425">
                    <a:solidFill>
                      <a:srgbClr val="E8E8E8"/>
                    </a:solidFill>
                  </a:tcPr>
                </a:tc>
                <a:tc>
                  <a:txBody>
                    <a:bodyPr/>
                    <a:lstStyle/>
                    <a:p>
                      <a:pPr marL="0" lvl="0" indent="0" algn="l" rtl="0">
                        <a:spcBef>
                          <a:spcPts val="0"/>
                        </a:spcBef>
                        <a:spcAft>
                          <a:spcPts val="0"/>
                        </a:spcAft>
                        <a:buNone/>
                      </a:pPr>
                      <a:r>
                        <a:rPr lang="ja"/>
                        <a:t>●９～10月HCR(途中お披露目)</a:t>
                      </a:r>
                      <a:endParaRPr/>
                    </a:p>
                  </a:txBody>
                  <a:tcPr marL="91425" marR="91425" marT="91425" marB="91425">
                    <a:solidFill>
                      <a:srgbClr val="E8E8E8"/>
                    </a:solidFill>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ja" b="1">
                          <a:solidFill>
                            <a:srgbClr val="FF0000"/>
                          </a:solidFill>
                        </a:rPr>
                        <a:t>★ランキング対戦</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a:t>顔認証　リアルタイム対戦</a:t>
                      </a:r>
                      <a:endParaRPr/>
                    </a:p>
                  </a:txBody>
                  <a:tcPr marL="91425" marR="91425" marT="91425" marB="91425"/>
                </a:tc>
                <a:tc>
                  <a:txBody>
                    <a:bodyPr/>
                    <a:lstStyle/>
                    <a:p>
                      <a:pPr marL="0" lvl="0" indent="0" algn="l" rtl="0">
                        <a:spcBef>
                          <a:spcPts val="0"/>
                        </a:spcBef>
                        <a:spcAft>
                          <a:spcPts val="0"/>
                        </a:spcAft>
                        <a:buNone/>
                      </a:pPr>
                      <a:r>
                        <a:rPr lang="ja"/>
                        <a:t>※RFIDタグ認証</a:t>
                      </a:r>
                      <a:endParaRPr/>
                    </a:p>
                  </a:txBody>
                  <a:tcPr marL="91425" marR="91425" marT="91425" marB="91425">
                    <a:solidFill>
                      <a:schemeClr val="lt1"/>
                    </a:solidFill>
                  </a:tcPr>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ja" b="1" dirty="0">
                          <a:solidFill>
                            <a:srgbClr val="FF0000"/>
                          </a:solidFill>
                        </a:rPr>
                        <a:t>★2月(実証開始)</a:t>
                      </a:r>
                      <a:endParaRPr b="1" dirty="0">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r>
                        <a:rPr lang="ja" b="1">
                          <a:solidFill>
                            <a:srgbClr val="FF0000"/>
                          </a:solidFill>
                        </a:rPr>
                        <a:t>★新規センサー対応</a:t>
                      </a:r>
                      <a:endParaRPr b="1">
                        <a:solidFill>
                          <a:srgbClr val="FF0000"/>
                        </a:solidFill>
                      </a:endParaRPr>
                    </a:p>
                  </a:txBody>
                  <a:tcPr marL="91425" marR="91425" marT="91425" marB="91425">
                    <a:solidFill>
                      <a:srgbClr val="FFFF00"/>
                    </a:solidFill>
                  </a:tcPr>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8"/>
                  </a:ext>
                </a:extLst>
              </a:tr>
              <a:tr h="396200">
                <a:tc>
                  <a:txBody>
                    <a:bodyPr/>
                    <a:lstStyle/>
                    <a:p>
                      <a:pPr marL="0" lvl="0" indent="0" algn="l" rtl="0">
                        <a:spcBef>
                          <a:spcPts val="0"/>
                        </a:spcBef>
                        <a:spcAft>
                          <a:spcPts val="0"/>
                        </a:spcAft>
                        <a:buNone/>
                      </a:pPr>
                      <a:r>
                        <a:rPr lang="ja" dirty="0"/>
                        <a:t>●3月(体験カンファレンス)</a:t>
                      </a:r>
                      <a:endParaRPr dirty="0"/>
                    </a:p>
                  </a:txBody>
                  <a:tcPr marL="91425" marR="91425" marT="91425" marB="91425">
                    <a:solidFill>
                      <a:srgbClr val="FFFF00"/>
                    </a:solidFill>
                  </a:tcPr>
                </a:tc>
                <a:tc>
                  <a:txBody>
                    <a:bodyPr/>
                    <a:lstStyle/>
                    <a:p>
                      <a:pPr marL="0" lvl="0" indent="0" algn="l" rtl="0">
                        <a:spcBef>
                          <a:spcPts val="0"/>
                        </a:spcBef>
                        <a:spcAft>
                          <a:spcPts val="0"/>
                        </a:spcAft>
                        <a:buNone/>
                      </a:pPr>
                      <a:r>
                        <a:rPr lang="ja"/>
                        <a:t>●3月(カンファレンス)</a:t>
                      </a:r>
                      <a:endParaRPr/>
                    </a:p>
                  </a:txBody>
                  <a:tcPr marL="91425" marR="91425" marT="91425" marB="91425">
                    <a:solidFill>
                      <a:schemeClr val="lt2"/>
                    </a:solidFill>
                  </a:tcPr>
                </a:tc>
                <a:tc>
                  <a:txBody>
                    <a:bodyPr/>
                    <a:lstStyle/>
                    <a:p>
                      <a:pPr marL="0" lvl="0" indent="0" algn="l" rtl="0">
                        <a:spcBef>
                          <a:spcPts val="0"/>
                        </a:spcBef>
                        <a:spcAft>
                          <a:spcPts val="0"/>
                        </a:spcAft>
                        <a:buNone/>
                      </a:pPr>
                      <a:r>
                        <a:rPr lang="ja" dirty="0"/>
                        <a:t>●3月(カンファレンス)</a:t>
                      </a:r>
                      <a:endParaRPr dirty="0"/>
                    </a:p>
                  </a:txBody>
                  <a:tcPr marL="91425" marR="91425" marT="91425" marB="91425">
                    <a:solidFill>
                      <a:schemeClr val="lt2"/>
                    </a:solidFill>
                  </a:tcPr>
                </a:tc>
                <a:extLst>
                  <a:ext uri="{0D108BD9-81ED-4DB2-BD59-A6C34878D82A}">
                    <a16:rowId xmlns:a16="http://schemas.microsoft.com/office/drawing/2014/main" val="10009"/>
                  </a:ext>
                </a:extLst>
              </a:tr>
            </a:tbl>
          </a:graphicData>
        </a:graphic>
      </p:graphicFrame>
      <p:sp>
        <p:nvSpPr>
          <p:cNvPr id="350" name="Google Shape;350;p43"/>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1800" b="1" dirty="0">
                <a:solidFill>
                  <a:schemeClr val="lt1"/>
                </a:solidFill>
              </a:rPr>
              <a:t>ロボット介護機器開発等推進事業　</a:t>
            </a:r>
            <a:r>
              <a:rPr lang="ja" sz="2600" b="1" dirty="0">
                <a:solidFill>
                  <a:schemeClr val="lt1"/>
                </a:solidFill>
                <a:latin typeface="Meiryo"/>
                <a:ea typeface="Meiryo"/>
                <a:cs typeface="Meiryo"/>
                <a:sym typeface="Meiryo"/>
              </a:rPr>
              <a:t>開発内容</a:t>
            </a:r>
            <a:endParaRPr sz="2600" b="1" i="0" u="none" strike="noStrike" cap="none" dirty="0">
              <a:solidFill>
                <a:schemeClr val="lt1"/>
              </a:solidFill>
              <a:latin typeface="Meiryo"/>
              <a:ea typeface="Meiryo"/>
              <a:cs typeface="Meiryo"/>
              <a:sym typeface="Meiryo"/>
            </a:endParaRPr>
          </a:p>
        </p:txBody>
      </p:sp>
      <p:pic>
        <p:nvPicPr>
          <p:cNvPr id="351" name="Google Shape;351;p43"/>
          <p:cNvPicPr preferRelativeResize="0"/>
          <p:nvPr/>
        </p:nvPicPr>
        <p:blipFill>
          <a:blip r:embed="rId3">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4"/>
          <p:cNvPicPr preferRelativeResize="0"/>
          <p:nvPr/>
        </p:nvPicPr>
        <p:blipFill>
          <a:blip r:embed="rId3">
            <a:alphaModFix/>
          </a:blip>
          <a:stretch>
            <a:fillRect/>
          </a:stretch>
        </p:blipFill>
        <p:spPr>
          <a:xfrm>
            <a:off x="617149" y="3704949"/>
            <a:ext cx="782650" cy="782650"/>
          </a:xfrm>
          <a:prstGeom prst="rect">
            <a:avLst/>
          </a:prstGeom>
          <a:noFill/>
          <a:ln>
            <a:noFill/>
          </a:ln>
        </p:spPr>
      </p:pic>
      <p:pic>
        <p:nvPicPr>
          <p:cNvPr id="357" name="Google Shape;357;p44"/>
          <p:cNvPicPr preferRelativeResize="0"/>
          <p:nvPr/>
        </p:nvPicPr>
        <p:blipFill>
          <a:blip r:embed="rId4">
            <a:alphaModFix/>
          </a:blip>
          <a:stretch>
            <a:fillRect/>
          </a:stretch>
        </p:blipFill>
        <p:spPr>
          <a:xfrm>
            <a:off x="464750" y="2264625"/>
            <a:ext cx="934350" cy="621775"/>
          </a:xfrm>
          <a:prstGeom prst="rect">
            <a:avLst/>
          </a:prstGeom>
          <a:noFill/>
          <a:ln>
            <a:noFill/>
          </a:ln>
        </p:spPr>
      </p:pic>
      <p:pic>
        <p:nvPicPr>
          <p:cNvPr id="358" name="Google Shape;358;p44"/>
          <p:cNvPicPr preferRelativeResize="0"/>
          <p:nvPr/>
        </p:nvPicPr>
        <p:blipFill>
          <a:blip r:embed="rId5">
            <a:alphaModFix/>
          </a:blip>
          <a:stretch>
            <a:fillRect/>
          </a:stretch>
        </p:blipFill>
        <p:spPr>
          <a:xfrm>
            <a:off x="3723614" y="3410538"/>
            <a:ext cx="782650" cy="651550"/>
          </a:xfrm>
          <a:prstGeom prst="rect">
            <a:avLst/>
          </a:prstGeom>
          <a:noFill/>
          <a:ln>
            <a:noFill/>
          </a:ln>
        </p:spPr>
      </p:pic>
      <p:pic>
        <p:nvPicPr>
          <p:cNvPr id="359" name="Google Shape;359;p44"/>
          <p:cNvPicPr preferRelativeResize="0"/>
          <p:nvPr/>
        </p:nvPicPr>
        <p:blipFill>
          <a:blip r:embed="rId6">
            <a:alphaModFix/>
          </a:blip>
          <a:stretch>
            <a:fillRect/>
          </a:stretch>
        </p:blipFill>
        <p:spPr>
          <a:xfrm>
            <a:off x="6845774" y="1256701"/>
            <a:ext cx="850875" cy="478624"/>
          </a:xfrm>
          <a:prstGeom prst="rect">
            <a:avLst/>
          </a:prstGeom>
          <a:noFill/>
          <a:ln>
            <a:noFill/>
          </a:ln>
        </p:spPr>
      </p:pic>
      <p:pic>
        <p:nvPicPr>
          <p:cNvPr id="360" name="Google Shape;360;p44"/>
          <p:cNvPicPr preferRelativeResize="0"/>
          <p:nvPr/>
        </p:nvPicPr>
        <p:blipFill>
          <a:blip r:embed="rId7">
            <a:alphaModFix/>
          </a:blip>
          <a:stretch>
            <a:fillRect/>
          </a:stretch>
        </p:blipFill>
        <p:spPr>
          <a:xfrm>
            <a:off x="2457543" y="1379701"/>
            <a:ext cx="782650" cy="782650"/>
          </a:xfrm>
          <a:prstGeom prst="rect">
            <a:avLst/>
          </a:prstGeom>
          <a:noFill/>
          <a:ln>
            <a:noFill/>
          </a:ln>
        </p:spPr>
      </p:pic>
      <p:pic>
        <p:nvPicPr>
          <p:cNvPr id="361" name="Google Shape;361;p44"/>
          <p:cNvPicPr preferRelativeResize="0"/>
          <p:nvPr/>
        </p:nvPicPr>
        <p:blipFill>
          <a:blip r:embed="rId8">
            <a:alphaModFix/>
          </a:blip>
          <a:stretch>
            <a:fillRect/>
          </a:stretch>
        </p:blipFill>
        <p:spPr>
          <a:xfrm>
            <a:off x="3723188" y="776300"/>
            <a:ext cx="782650" cy="765258"/>
          </a:xfrm>
          <a:prstGeom prst="rect">
            <a:avLst/>
          </a:prstGeom>
          <a:noFill/>
          <a:ln>
            <a:noFill/>
          </a:ln>
        </p:spPr>
      </p:pic>
      <p:sp>
        <p:nvSpPr>
          <p:cNvPr id="362" name="Google Shape;362;p44"/>
          <p:cNvSpPr txBox="1"/>
          <p:nvPr/>
        </p:nvSpPr>
        <p:spPr>
          <a:xfrm>
            <a:off x="2386287" y="2191589"/>
            <a:ext cx="1335228" cy="55472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ロボット端末</a:t>
            </a:r>
            <a:br>
              <a:rPr lang="ja-JP" altLang="en-US" sz="800" b="1" dirty="0">
                <a:solidFill>
                  <a:srgbClr val="FF0000"/>
                </a:solidFill>
                <a:latin typeface="Quattrocento Sans"/>
                <a:ea typeface="Quattrocento Sans"/>
                <a:cs typeface="Quattrocento Sans"/>
                <a:sym typeface="Quattrocento Sans"/>
              </a:rPr>
            </a:br>
            <a:r>
              <a:rPr lang="ja-JP" altLang="en-US" sz="800" b="1" dirty="0">
                <a:solidFill>
                  <a:srgbClr val="FF0000"/>
                </a:solidFill>
                <a:latin typeface="Quattrocento Sans"/>
                <a:ea typeface="Quattrocento Sans"/>
                <a:cs typeface="Quattrocento Sans"/>
                <a:sym typeface="Quattrocento Sans"/>
              </a:rPr>
              <a:t>・ユマニチュード</a:t>
            </a:r>
            <a:br>
              <a:rPr lang="ja-JP" altLang="en-US" sz="800" b="1" dirty="0">
                <a:solidFill>
                  <a:srgbClr val="FF0000"/>
                </a:solidFill>
                <a:latin typeface="Quattrocento Sans"/>
                <a:ea typeface="Quattrocento Sans"/>
                <a:cs typeface="Quattrocento Sans"/>
                <a:sym typeface="Quattrocento Sans"/>
              </a:rPr>
            </a:br>
            <a:r>
              <a:rPr lang="ja-JP" altLang="en-US" sz="800" b="1" dirty="0">
                <a:solidFill>
                  <a:srgbClr val="FF0000"/>
                </a:solidFill>
                <a:latin typeface="Quattrocento Sans"/>
                <a:ea typeface="Quattrocento Sans"/>
                <a:cs typeface="Quattrocento Sans"/>
                <a:sym typeface="Quattrocento Sans"/>
              </a:rPr>
              <a:t>・話す、見る、動く</a:t>
            </a:r>
            <a:endParaRPr sz="800" dirty="0">
              <a:latin typeface="Quattrocento Sans"/>
              <a:ea typeface="Quattrocento Sans"/>
              <a:cs typeface="Quattrocento Sans"/>
              <a:sym typeface="Quattrocento Sans"/>
            </a:endParaRPr>
          </a:p>
        </p:txBody>
      </p:sp>
      <p:sp>
        <p:nvSpPr>
          <p:cNvPr id="363" name="Google Shape;363;p44"/>
          <p:cNvSpPr txBox="1"/>
          <p:nvPr/>
        </p:nvSpPr>
        <p:spPr>
          <a:xfrm>
            <a:off x="441725" y="2965900"/>
            <a:ext cx="1540500" cy="54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タブレット(入出力)/無線</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・制御</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・管理操作</a:t>
            </a:r>
            <a:endParaRPr sz="800" b="1" dirty="0">
              <a:solidFill>
                <a:srgbClr val="FF0000"/>
              </a:solidFill>
              <a:latin typeface="Quattrocento Sans"/>
              <a:ea typeface="Quattrocento Sans"/>
              <a:cs typeface="Quattrocento Sans"/>
              <a:sym typeface="Quattrocento Sans"/>
            </a:endParaRPr>
          </a:p>
        </p:txBody>
      </p:sp>
      <p:sp>
        <p:nvSpPr>
          <p:cNvPr id="364" name="Google Shape;364;p44"/>
          <p:cNvSpPr txBox="1"/>
          <p:nvPr/>
        </p:nvSpPr>
        <p:spPr>
          <a:xfrm>
            <a:off x="3510766" y="3961991"/>
            <a:ext cx="1248900" cy="68595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制御装置</a:t>
            </a:r>
            <a:r>
              <a:rPr lang="en-US" altLang="ja" sz="800" dirty="0">
                <a:latin typeface="Quattrocento Sans"/>
                <a:ea typeface="Quattrocento Sans"/>
                <a:cs typeface="Quattrocento Sans"/>
                <a:sym typeface="Quattrocento Sans"/>
              </a:rPr>
              <a:t>(PC)</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・TANO</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・ロボット制御</a:t>
            </a:r>
            <a:endParaRPr lang="ja-JP" altLang="en-US"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JP" altLang="en-US" sz="800" b="1" dirty="0">
                <a:solidFill>
                  <a:srgbClr val="FF0000"/>
                </a:solidFill>
                <a:latin typeface="Quattrocento Sans"/>
                <a:ea typeface="Quattrocento Sans"/>
                <a:cs typeface="Quattrocento Sans"/>
                <a:sym typeface="Quattrocento Sans"/>
              </a:rPr>
              <a:t>・各新機能制御</a:t>
            </a:r>
            <a:endParaRPr sz="800" b="1" dirty="0">
              <a:solidFill>
                <a:srgbClr val="FF0000"/>
              </a:solidFill>
              <a:latin typeface="Quattrocento Sans"/>
              <a:ea typeface="Quattrocento Sans"/>
              <a:cs typeface="Quattrocento Sans"/>
              <a:sym typeface="Quattrocento Sans"/>
            </a:endParaRPr>
          </a:p>
        </p:txBody>
      </p:sp>
      <p:sp>
        <p:nvSpPr>
          <p:cNvPr id="365" name="Google Shape;365;p44"/>
          <p:cNvSpPr txBox="1"/>
          <p:nvPr/>
        </p:nvSpPr>
        <p:spPr>
          <a:xfrm>
            <a:off x="7555750" y="2059450"/>
            <a:ext cx="14454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a:latin typeface="Quattrocento Sans"/>
                <a:ea typeface="Quattrocento Sans"/>
                <a:cs typeface="Quattrocento Sans"/>
                <a:sym typeface="Quattrocento Sans"/>
              </a:rPr>
              <a:t>QRリーダー(入力)</a:t>
            </a:r>
            <a:endParaRPr sz="800">
              <a:latin typeface="Quattrocento Sans"/>
              <a:ea typeface="Quattrocento Sans"/>
              <a:cs typeface="Quattrocento Sans"/>
              <a:sym typeface="Quattrocento Sans"/>
            </a:endParaRPr>
          </a:p>
          <a:p>
            <a:pPr marL="0" lvl="0" indent="0" algn="l" rtl="0">
              <a:spcBef>
                <a:spcPts val="0"/>
              </a:spcBef>
              <a:spcAft>
                <a:spcPts val="0"/>
              </a:spcAft>
              <a:buNone/>
            </a:pPr>
            <a:r>
              <a:rPr lang="ja" sz="800">
                <a:latin typeface="Quattrocento Sans"/>
                <a:ea typeface="Quattrocento Sans"/>
                <a:cs typeface="Quattrocento Sans"/>
                <a:sym typeface="Quattrocento Sans"/>
              </a:rPr>
              <a:t>・紙入力</a:t>
            </a:r>
            <a:endParaRPr sz="800">
              <a:latin typeface="Quattrocento Sans"/>
              <a:ea typeface="Quattrocento Sans"/>
              <a:cs typeface="Quattrocento Sans"/>
              <a:sym typeface="Quattrocento Sans"/>
            </a:endParaRPr>
          </a:p>
          <a:p>
            <a:pPr marL="0" lvl="0" indent="0" algn="l" rtl="0">
              <a:spcBef>
                <a:spcPts val="0"/>
              </a:spcBef>
              <a:spcAft>
                <a:spcPts val="0"/>
              </a:spcAft>
              <a:buNone/>
            </a:pPr>
            <a:r>
              <a:rPr lang="ja" sz="800">
                <a:latin typeface="Quattrocento Sans"/>
                <a:ea typeface="Quattrocento Sans"/>
                <a:cs typeface="Quattrocento Sans"/>
                <a:sym typeface="Quattrocento Sans"/>
              </a:rPr>
              <a:t>・命令実行</a:t>
            </a:r>
            <a:endParaRPr sz="800">
              <a:latin typeface="Quattrocento Sans"/>
              <a:ea typeface="Quattrocento Sans"/>
              <a:cs typeface="Quattrocento Sans"/>
              <a:sym typeface="Quattrocento Sans"/>
            </a:endParaRPr>
          </a:p>
        </p:txBody>
      </p:sp>
      <p:sp>
        <p:nvSpPr>
          <p:cNvPr id="366" name="Google Shape;366;p44"/>
          <p:cNvSpPr txBox="1"/>
          <p:nvPr/>
        </p:nvSpPr>
        <p:spPr>
          <a:xfrm>
            <a:off x="4491275" y="782200"/>
            <a:ext cx="1209000" cy="8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クラウド管理(DB)</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JP" altLang="en-US" sz="800" b="1" dirty="0">
                <a:solidFill>
                  <a:srgbClr val="FF0000"/>
                </a:solidFill>
                <a:latin typeface="Quattrocento Sans"/>
                <a:ea typeface="Quattrocento Sans"/>
                <a:cs typeface="Quattrocento Sans"/>
                <a:sym typeface="Quattrocento Sans"/>
              </a:rPr>
              <a:t>・データベース</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・ゲームログ</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JP" altLang="en-US" sz="800" b="1" dirty="0">
                <a:solidFill>
                  <a:srgbClr val="FF0000"/>
                </a:solidFill>
                <a:latin typeface="Quattrocento Sans"/>
                <a:ea typeface="Quattrocento Sans"/>
                <a:cs typeface="Quattrocento Sans"/>
                <a:sym typeface="Quattrocento Sans"/>
              </a:rPr>
              <a:t>・ランキング</a:t>
            </a:r>
            <a:br>
              <a:rPr lang="ja-JP" altLang="en-US" sz="800" b="1" dirty="0">
                <a:solidFill>
                  <a:srgbClr val="FF0000"/>
                </a:solidFill>
                <a:latin typeface="Quattrocento Sans"/>
                <a:ea typeface="Quattrocento Sans"/>
                <a:cs typeface="Quattrocento Sans"/>
                <a:sym typeface="Quattrocento Sans"/>
              </a:rPr>
            </a:br>
            <a:r>
              <a:rPr lang="ja" altLang="ja-JP" sz="800" b="1" dirty="0">
                <a:solidFill>
                  <a:srgbClr val="FF0000"/>
                </a:solidFill>
                <a:latin typeface="Quattrocento Sans"/>
                <a:ea typeface="Quattrocento Sans"/>
                <a:cs typeface="Quattrocento Sans"/>
                <a:sym typeface="Quattrocento Sans"/>
              </a:rPr>
              <a:t>・遠隔制御</a:t>
            </a:r>
            <a:endParaRPr sz="800" b="1" dirty="0">
              <a:solidFill>
                <a:srgbClr val="FF0000"/>
              </a:solidFill>
              <a:latin typeface="Quattrocento Sans"/>
              <a:ea typeface="Quattrocento Sans"/>
              <a:cs typeface="Quattrocento Sans"/>
              <a:sym typeface="Quattrocento Sans"/>
            </a:endParaRPr>
          </a:p>
        </p:txBody>
      </p:sp>
      <p:sp>
        <p:nvSpPr>
          <p:cNvPr id="367" name="Google Shape;367;p44"/>
          <p:cNvSpPr txBox="1"/>
          <p:nvPr/>
        </p:nvSpPr>
        <p:spPr>
          <a:xfrm>
            <a:off x="464750" y="4369400"/>
            <a:ext cx="1248900" cy="7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プリンター(出力)/無線</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・結果レポート出力</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・分析結果出力</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・計画出力</a:t>
            </a:r>
            <a:endParaRPr sz="800" dirty="0">
              <a:latin typeface="Quattrocento Sans"/>
              <a:ea typeface="Quattrocento Sans"/>
              <a:cs typeface="Quattrocento Sans"/>
              <a:sym typeface="Quattrocento Sans"/>
            </a:endParaRPr>
          </a:p>
        </p:txBody>
      </p:sp>
      <p:pic>
        <p:nvPicPr>
          <p:cNvPr id="368" name="Google Shape;368;p44"/>
          <p:cNvPicPr preferRelativeResize="0"/>
          <p:nvPr/>
        </p:nvPicPr>
        <p:blipFill>
          <a:blip r:embed="rId9">
            <a:alphaModFix/>
          </a:blip>
          <a:stretch>
            <a:fillRect/>
          </a:stretch>
        </p:blipFill>
        <p:spPr>
          <a:xfrm>
            <a:off x="6793921" y="2057618"/>
            <a:ext cx="850875" cy="850875"/>
          </a:xfrm>
          <a:prstGeom prst="rect">
            <a:avLst/>
          </a:prstGeom>
          <a:noFill/>
          <a:ln>
            <a:noFill/>
          </a:ln>
        </p:spPr>
      </p:pic>
      <p:sp>
        <p:nvSpPr>
          <p:cNvPr id="369" name="Google Shape;369;p44"/>
          <p:cNvSpPr txBox="1"/>
          <p:nvPr/>
        </p:nvSpPr>
        <p:spPr>
          <a:xfrm>
            <a:off x="7664210" y="1203884"/>
            <a:ext cx="1473900" cy="67534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センサー(入力・USB3.0)</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・骨格読取・QR読取</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・音声認識・音量認識</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・深度認識</a:t>
            </a:r>
            <a:endParaRPr sz="800" dirty="0">
              <a:latin typeface="Quattrocento Sans"/>
              <a:ea typeface="Quattrocento Sans"/>
              <a:cs typeface="Quattrocento Sans"/>
              <a:sym typeface="Quattrocento Sans"/>
            </a:endParaRPr>
          </a:p>
        </p:txBody>
      </p:sp>
      <p:cxnSp>
        <p:nvCxnSpPr>
          <p:cNvPr id="370" name="Google Shape;370;p44"/>
          <p:cNvCxnSpPr>
            <a:cxnSpLocks/>
            <a:endCxn id="358" idx="3"/>
          </p:cNvCxnSpPr>
          <p:nvPr/>
        </p:nvCxnSpPr>
        <p:spPr>
          <a:xfrm flipH="1">
            <a:off x="4506264" y="2587595"/>
            <a:ext cx="2339510" cy="1148718"/>
          </a:xfrm>
          <a:prstGeom prst="straightConnector1">
            <a:avLst/>
          </a:prstGeom>
          <a:noFill/>
          <a:ln w="9525" cap="flat" cmpd="sng">
            <a:solidFill>
              <a:schemeClr val="dk2"/>
            </a:solidFill>
            <a:prstDash val="solid"/>
            <a:round/>
            <a:headEnd type="none" w="med" len="med"/>
            <a:tailEnd type="stealth" w="med" len="med"/>
          </a:ln>
        </p:spPr>
      </p:cxnSp>
      <p:cxnSp>
        <p:nvCxnSpPr>
          <p:cNvPr id="371" name="Google Shape;371;p44"/>
          <p:cNvCxnSpPr>
            <a:stCxn id="357" idx="3"/>
            <a:endCxn id="358" idx="1"/>
          </p:cNvCxnSpPr>
          <p:nvPr/>
        </p:nvCxnSpPr>
        <p:spPr>
          <a:xfrm>
            <a:off x="1399101" y="2575512"/>
            <a:ext cx="2324400" cy="1160700"/>
          </a:xfrm>
          <a:prstGeom prst="straightConnector1">
            <a:avLst/>
          </a:prstGeom>
          <a:noFill/>
          <a:ln w="9525" cap="flat" cmpd="sng">
            <a:solidFill>
              <a:schemeClr val="dk2"/>
            </a:solidFill>
            <a:prstDash val="solid"/>
            <a:round/>
            <a:headEnd type="stealth" w="med" len="med"/>
            <a:tailEnd type="stealth" w="med" len="med"/>
          </a:ln>
        </p:spPr>
      </p:cxnSp>
      <p:cxnSp>
        <p:nvCxnSpPr>
          <p:cNvPr id="372" name="Google Shape;372;p44"/>
          <p:cNvCxnSpPr>
            <a:stCxn id="360" idx="3"/>
            <a:endCxn id="358" idx="1"/>
          </p:cNvCxnSpPr>
          <p:nvPr/>
        </p:nvCxnSpPr>
        <p:spPr>
          <a:xfrm>
            <a:off x="3240193" y="1771026"/>
            <a:ext cx="483421" cy="1965287"/>
          </a:xfrm>
          <a:prstGeom prst="straightConnector1">
            <a:avLst/>
          </a:prstGeom>
          <a:noFill/>
          <a:ln w="9525" cap="flat" cmpd="sng">
            <a:solidFill>
              <a:schemeClr val="dk2"/>
            </a:solidFill>
            <a:prstDash val="solid"/>
            <a:round/>
            <a:headEnd type="stealth" w="med" len="med"/>
            <a:tailEnd type="none" w="med" len="med"/>
          </a:ln>
        </p:spPr>
      </p:cxnSp>
      <p:cxnSp>
        <p:nvCxnSpPr>
          <p:cNvPr id="373" name="Google Shape;373;p44"/>
          <p:cNvCxnSpPr>
            <a:stCxn id="356" idx="3"/>
            <a:endCxn id="358" idx="1"/>
          </p:cNvCxnSpPr>
          <p:nvPr/>
        </p:nvCxnSpPr>
        <p:spPr>
          <a:xfrm rot="10800000" flipH="1">
            <a:off x="1399799" y="3736274"/>
            <a:ext cx="2323800" cy="360000"/>
          </a:xfrm>
          <a:prstGeom prst="straightConnector1">
            <a:avLst/>
          </a:prstGeom>
          <a:noFill/>
          <a:ln w="9525" cap="flat" cmpd="sng">
            <a:solidFill>
              <a:schemeClr val="dk2"/>
            </a:solidFill>
            <a:prstDash val="solid"/>
            <a:round/>
            <a:headEnd type="triangle" w="med" len="med"/>
            <a:tailEnd type="none" w="med" len="med"/>
          </a:ln>
        </p:spPr>
      </p:cxnSp>
      <p:cxnSp>
        <p:nvCxnSpPr>
          <p:cNvPr id="374" name="Google Shape;374;p44"/>
          <p:cNvCxnSpPr>
            <a:stCxn id="359" idx="2"/>
            <a:endCxn id="358" idx="3"/>
          </p:cNvCxnSpPr>
          <p:nvPr/>
        </p:nvCxnSpPr>
        <p:spPr>
          <a:xfrm flipH="1">
            <a:off x="4506264" y="1735325"/>
            <a:ext cx="2764948" cy="2000988"/>
          </a:xfrm>
          <a:prstGeom prst="straightConnector1">
            <a:avLst/>
          </a:prstGeom>
          <a:noFill/>
          <a:ln w="9525" cap="flat" cmpd="sng">
            <a:solidFill>
              <a:schemeClr val="dk2"/>
            </a:solidFill>
            <a:prstDash val="solid"/>
            <a:round/>
            <a:headEnd type="none" w="med" len="med"/>
            <a:tailEnd type="stealth" w="med" len="med"/>
          </a:ln>
        </p:spPr>
      </p:cxnSp>
      <p:cxnSp>
        <p:nvCxnSpPr>
          <p:cNvPr id="375" name="Google Shape;375;p44"/>
          <p:cNvCxnSpPr>
            <a:stCxn id="361" idx="2"/>
            <a:endCxn id="358" idx="0"/>
          </p:cNvCxnSpPr>
          <p:nvPr/>
        </p:nvCxnSpPr>
        <p:spPr>
          <a:xfrm>
            <a:off x="4114513" y="1541558"/>
            <a:ext cx="300" cy="1869000"/>
          </a:xfrm>
          <a:prstGeom prst="straightConnector1">
            <a:avLst/>
          </a:prstGeom>
          <a:noFill/>
          <a:ln w="9525" cap="flat" cmpd="sng">
            <a:solidFill>
              <a:schemeClr val="dk2"/>
            </a:solidFill>
            <a:prstDash val="solid"/>
            <a:round/>
            <a:headEnd type="stealth" w="med" len="med"/>
            <a:tailEnd type="stealth" w="med" len="med"/>
          </a:ln>
        </p:spPr>
      </p:cxnSp>
      <p:cxnSp>
        <p:nvCxnSpPr>
          <p:cNvPr id="376" name="Google Shape;376;p44"/>
          <p:cNvCxnSpPr>
            <a:stCxn id="377" idx="1"/>
            <a:endCxn id="358" idx="3"/>
          </p:cNvCxnSpPr>
          <p:nvPr/>
        </p:nvCxnSpPr>
        <p:spPr>
          <a:xfrm flipH="1">
            <a:off x="4506400" y="3664550"/>
            <a:ext cx="1589100" cy="71700"/>
          </a:xfrm>
          <a:prstGeom prst="straightConnector1">
            <a:avLst/>
          </a:prstGeom>
          <a:noFill/>
          <a:ln w="9525" cap="flat" cmpd="sng">
            <a:solidFill>
              <a:schemeClr val="dk2"/>
            </a:solidFill>
            <a:prstDash val="solid"/>
            <a:round/>
            <a:headEnd type="stealth" w="med" len="med"/>
            <a:tailEnd type="none" w="med" len="med"/>
          </a:ln>
        </p:spPr>
      </p:cxnSp>
      <p:sp>
        <p:nvSpPr>
          <p:cNvPr id="378" name="Google Shape;378;p44"/>
          <p:cNvSpPr txBox="1"/>
          <p:nvPr/>
        </p:nvSpPr>
        <p:spPr>
          <a:xfrm>
            <a:off x="7851970" y="2886400"/>
            <a:ext cx="1209000" cy="65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モニタ(出力)</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・仮想空間表示</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JP" altLang="en-US" sz="800" dirty="0">
                <a:latin typeface="Quattrocento Sans"/>
                <a:ea typeface="Quattrocento Sans"/>
                <a:cs typeface="Quattrocento Sans"/>
                <a:sym typeface="Quattrocento Sans"/>
              </a:rPr>
              <a:t>・</a:t>
            </a:r>
            <a:r>
              <a:rPr lang="ja" sz="800" dirty="0">
                <a:latin typeface="Quattrocento Sans"/>
                <a:ea typeface="Quattrocento Sans"/>
                <a:cs typeface="Quattrocento Sans"/>
                <a:sym typeface="Quattrocento Sans"/>
              </a:rPr>
              <a:t>メニュー表示</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dirty="0">
                <a:latin typeface="Quattrocento Sans"/>
                <a:ea typeface="Quattrocento Sans"/>
                <a:cs typeface="Quattrocento Sans"/>
                <a:sym typeface="Quattrocento Sans"/>
              </a:rPr>
              <a:t>・管理画面</a:t>
            </a:r>
            <a:endParaRPr sz="800" dirty="0">
              <a:latin typeface="Quattrocento Sans"/>
              <a:ea typeface="Quattrocento Sans"/>
              <a:cs typeface="Quattrocento Sans"/>
              <a:sym typeface="Quattrocento Sans"/>
            </a:endParaRPr>
          </a:p>
        </p:txBody>
      </p:sp>
      <p:pic>
        <p:nvPicPr>
          <p:cNvPr id="379" name="Google Shape;379;p44"/>
          <p:cNvPicPr preferRelativeResize="0"/>
          <p:nvPr/>
        </p:nvPicPr>
        <p:blipFill>
          <a:blip r:embed="rId10">
            <a:alphaModFix/>
          </a:blip>
          <a:stretch>
            <a:fillRect/>
          </a:stretch>
        </p:blipFill>
        <p:spPr>
          <a:xfrm>
            <a:off x="513000" y="786300"/>
            <a:ext cx="934350" cy="801499"/>
          </a:xfrm>
          <a:prstGeom prst="rect">
            <a:avLst/>
          </a:prstGeom>
          <a:noFill/>
          <a:ln>
            <a:noFill/>
          </a:ln>
        </p:spPr>
      </p:pic>
      <p:sp>
        <p:nvSpPr>
          <p:cNvPr id="380" name="Google Shape;380;p44"/>
          <p:cNvSpPr txBox="1"/>
          <p:nvPr/>
        </p:nvSpPr>
        <p:spPr>
          <a:xfrm>
            <a:off x="501025" y="1496013"/>
            <a:ext cx="934500" cy="6891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dirty="0">
                <a:latin typeface="Quattrocento Sans"/>
                <a:ea typeface="Quattrocento Sans"/>
                <a:cs typeface="Quattrocento Sans"/>
                <a:sym typeface="Quattrocento Sans"/>
              </a:rPr>
              <a:t>外部PC</a:t>
            </a:r>
            <a:endParaRPr sz="800" dirty="0">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・予約管理</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・登録管理</a:t>
            </a:r>
            <a:endParaRPr sz="800" b="1" dirty="0">
              <a:solidFill>
                <a:srgbClr val="FF0000"/>
              </a:solidFill>
              <a:latin typeface="Quattrocento Sans"/>
              <a:ea typeface="Quattrocento Sans"/>
              <a:cs typeface="Quattrocento Sans"/>
              <a:sym typeface="Quattrocento Sans"/>
            </a:endParaRPr>
          </a:p>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・遠隔監視</a:t>
            </a:r>
            <a:endParaRPr sz="800" b="1" dirty="0">
              <a:solidFill>
                <a:srgbClr val="FF0000"/>
              </a:solidFill>
              <a:latin typeface="Quattrocento Sans"/>
              <a:ea typeface="Quattrocento Sans"/>
              <a:cs typeface="Quattrocento Sans"/>
              <a:sym typeface="Quattrocento Sans"/>
            </a:endParaRPr>
          </a:p>
        </p:txBody>
      </p:sp>
      <p:cxnSp>
        <p:nvCxnSpPr>
          <p:cNvPr id="381" name="Google Shape;381;p44"/>
          <p:cNvCxnSpPr>
            <a:cxnSpLocks/>
            <a:stCxn id="379" idx="3"/>
            <a:endCxn id="362" idx="1"/>
          </p:cNvCxnSpPr>
          <p:nvPr/>
        </p:nvCxnSpPr>
        <p:spPr>
          <a:xfrm>
            <a:off x="1447350" y="1187050"/>
            <a:ext cx="938937" cy="1281901"/>
          </a:xfrm>
          <a:prstGeom prst="straightConnector1">
            <a:avLst/>
          </a:prstGeom>
          <a:noFill/>
          <a:ln w="9525" cap="flat" cmpd="sng">
            <a:solidFill>
              <a:schemeClr val="dk2"/>
            </a:solidFill>
            <a:prstDash val="solid"/>
            <a:round/>
            <a:headEnd type="stealth" w="med" len="med"/>
            <a:tailEnd type="stealth" w="med" len="med"/>
          </a:ln>
        </p:spPr>
      </p:cxnSp>
      <p:cxnSp>
        <p:nvCxnSpPr>
          <p:cNvPr id="382" name="Google Shape;382;p44"/>
          <p:cNvCxnSpPr>
            <a:stCxn id="379" idx="3"/>
            <a:endCxn id="361" idx="1"/>
          </p:cNvCxnSpPr>
          <p:nvPr/>
        </p:nvCxnSpPr>
        <p:spPr>
          <a:xfrm rot="10800000" flipH="1">
            <a:off x="1447351" y="1158849"/>
            <a:ext cx="2275800" cy="28200"/>
          </a:xfrm>
          <a:prstGeom prst="straightConnector1">
            <a:avLst/>
          </a:prstGeom>
          <a:noFill/>
          <a:ln w="9525" cap="flat" cmpd="sng">
            <a:solidFill>
              <a:schemeClr val="dk2"/>
            </a:solidFill>
            <a:prstDash val="solid"/>
            <a:round/>
            <a:headEnd type="stealth" w="med" len="med"/>
            <a:tailEnd type="stealth" w="med" len="med"/>
          </a:ln>
        </p:spPr>
      </p:cxnSp>
      <p:pic>
        <p:nvPicPr>
          <p:cNvPr id="377" name="Google Shape;377;p44"/>
          <p:cNvPicPr preferRelativeResize="0"/>
          <p:nvPr/>
        </p:nvPicPr>
        <p:blipFill>
          <a:blip r:embed="rId11">
            <a:alphaModFix/>
          </a:blip>
          <a:stretch>
            <a:fillRect/>
          </a:stretch>
        </p:blipFill>
        <p:spPr>
          <a:xfrm>
            <a:off x="6095500" y="3188300"/>
            <a:ext cx="1695450" cy="952500"/>
          </a:xfrm>
          <a:prstGeom prst="rect">
            <a:avLst/>
          </a:prstGeom>
          <a:noFill/>
          <a:ln>
            <a:noFill/>
          </a:ln>
        </p:spPr>
      </p:pic>
      <p:pic>
        <p:nvPicPr>
          <p:cNvPr id="383" name="Google Shape;383;p44"/>
          <p:cNvPicPr preferRelativeResize="0"/>
          <p:nvPr/>
        </p:nvPicPr>
        <p:blipFill>
          <a:blip r:embed="rId12">
            <a:alphaModFix/>
          </a:blip>
          <a:stretch>
            <a:fillRect/>
          </a:stretch>
        </p:blipFill>
        <p:spPr>
          <a:xfrm>
            <a:off x="6172545" y="4302503"/>
            <a:ext cx="783975" cy="543600"/>
          </a:xfrm>
          <a:prstGeom prst="rect">
            <a:avLst/>
          </a:prstGeom>
          <a:noFill/>
          <a:ln>
            <a:noFill/>
          </a:ln>
        </p:spPr>
      </p:pic>
      <p:pic>
        <p:nvPicPr>
          <p:cNvPr id="384" name="Google Shape;384;p44"/>
          <p:cNvPicPr preferRelativeResize="0"/>
          <p:nvPr/>
        </p:nvPicPr>
        <p:blipFill>
          <a:blip r:embed="rId13">
            <a:alphaModFix/>
          </a:blip>
          <a:stretch>
            <a:fillRect/>
          </a:stretch>
        </p:blipFill>
        <p:spPr>
          <a:xfrm>
            <a:off x="8162800" y="4227017"/>
            <a:ext cx="500575" cy="532870"/>
          </a:xfrm>
          <a:prstGeom prst="rect">
            <a:avLst/>
          </a:prstGeom>
          <a:noFill/>
          <a:ln>
            <a:noFill/>
          </a:ln>
        </p:spPr>
      </p:pic>
      <p:sp>
        <p:nvSpPr>
          <p:cNvPr id="385" name="Google Shape;385;p44"/>
          <p:cNvSpPr txBox="1"/>
          <p:nvPr/>
        </p:nvSpPr>
        <p:spPr>
          <a:xfrm>
            <a:off x="7019300" y="4222825"/>
            <a:ext cx="978000" cy="31652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sz="800" b="1" dirty="0">
                <a:solidFill>
                  <a:srgbClr val="FF0000"/>
                </a:solidFill>
                <a:latin typeface="Quattrocento Sans"/>
                <a:ea typeface="Quattrocento Sans"/>
                <a:cs typeface="Quattrocento Sans"/>
                <a:sym typeface="Quattrocento Sans"/>
              </a:rPr>
              <a:t>RFIDタグ読取</a:t>
            </a:r>
            <a:endParaRPr sz="800" b="1" dirty="0">
              <a:solidFill>
                <a:srgbClr val="FF0000"/>
              </a:solidFill>
              <a:latin typeface="Quattrocento Sans"/>
              <a:ea typeface="Quattrocento Sans"/>
              <a:cs typeface="Quattrocento Sans"/>
              <a:sym typeface="Quattrocento Sans"/>
            </a:endParaRPr>
          </a:p>
        </p:txBody>
      </p:sp>
      <p:cxnSp>
        <p:nvCxnSpPr>
          <p:cNvPr id="386" name="Google Shape;386;p44"/>
          <p:cNvCxnSpPr>
            <a:stCxn id="383" idx="1"/>
            <a:endCxn id="358" idx="3"/>
          </p:cNvCxnSpPr>
          <p:nvPr/>
        </p:nvCxnSpPr>
        <p:spPr>
          <a:xfrm rot="10800000">
            <a:off x="4506345" y="3736403"/>
            <a:ext cx="1666200" cy="837900"/>
          </a:xfrm>
          <a:prstGeom prst="straightConnector1">
            <a:avLst/>
          </a:prstGeom>
          <a:noFill/>
          <a:ln w="9525" cap="flat" cmpd="sng">
            <a:solidFill>
              <a:schemeClr val="dk2"/>
            </a:solidFill>
            <a:prstDash val="solid"/>
            <a:round/>
            <a:headEnd type="none" w="med" len="med"/>
            <a:tailEnd type="stealth" w="med" len="med"/>
          </a:ln>
        </p:spPr>
      </p:cxnSp>
      <p:sp>
        <p:nvSpPr>
          <p:cNvPr id="387" name="Google Shape;387;p44"/>
          <p:cNvSpPr txBox="1"/>
          <p:nvPr/>
        </p:nvSpPr>
        <p:spPr>
          <a:xfrm>
            <a:off x="1188" y="4288"/>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a:solidFill>
                  <a:srgbClr val="FF0000"/>
                </a:solidFill>
              </a:rPr>
              <a:t>★全体構成図</a:t>
            </a:r>
            <a:endParaRPr sz="1800" b="1" i="0" u="none" strike="noStrike" cap="none">
              <a:solidFill>
                <a:srgbClr val="FF0000"/>
              </a:solidFill>
              <a:latin typeface="Meiryo"/>
              <a:ea typeface="Meiryo"/>
              <a:cs typeface="Meiryo"/>
              <a:sym typeface="Meiryo"/>
            </a:endParaRPr>
          </a:p>
        </p:txBody>
      </p:sp>
      <p:cxnSp>
        <p:nvCxnSpPr>
          <p:cNvPr id="388" name="Google Shape;388;p44"/>
          <p:cNvCxnSpPr>
            <a:cxnSpLocks/>
            <a:stCxn id="357" idx="3"/>
            <a:endCxn id="362" idx="1"/>
          </p:cNvCxnSpPr>
          <p:nvPr/>
        </p:nvCxnSpPr>
        <p:spPr>
          <a:xfrm flipV="1">
            <a:off x="1399100" y="2468951"/>
            <a:ext cx="987187" cy="106562"/>
          </a:xfrm>
          <a:prstGeom prst="straightConnector1">
            <a:avLst/>
          </a:prstGeom>
          <a:noFill/>
          <a:ln w="9525" cap="flat" cmpd="sng">
            <a:solidFill>
              <a:schemeClr val="dk2"/>
            </a:solidFill>
            <a:prstDash val="solid"/>
            <a:round/>
            <a:headEnd type="stealth" w="med" len="med"/>
            <a:tailEnd type="stealth" w="med" len="med"/>
          </a:ln>
        </p:spPr>
      </p:cxnSp>
      <p:pic>
        <p:nvPicPr>
          <p:cNvPr id="389" name="Google Shape;389;p44"/>
          <p:cNvPicPr preferRelativeResize="0"/>
          <p:nvPr/>
        </p:nvPicPr>
        <p:blipFill>
          <a:blip r:embed="rId14">
            <a:alphaModFix/>
          </a:blip>
          <a:stretch>
            <a:fillRect/>
          </a:stretch>
        </p:blipFill>
        <p:spPr>
          <a:xfrm>
            <a:off x="5700278" y="1182688"/>
            <a:ext cx="543750" cy="435000"/>
          </a:xfrm>
          <a:prstGeom prst="rect">
            <a:avLst/>
          </a:prstGeom>
          <a:noFill/>
          <a:ln>
            <a:noFill/>
          </a:ln>
        </p:spPr>
      </p:pic>
      <p:cxnSp>
        <p:nvCxnSpPr>
          <p:cNvPr id="390" name="Google Shape;390;p44"/>
          <p:cNvCxnSpPr>
            <a:stCxn id="389" idx="2"/>
            <a:endCxn id="358" idx="3"/>
          </p:cNvCxnSpPr>
          <p:nvPr/>
        </p:nvCxnSpPr>
        <p:spPr>
          <a:xfrm flipH="1">
            <a:off x="4506353" y="1617688"/>
            <a:ext cx="1465800" cy="2118600"/>
          </a:xfrm>
          <a:prstGeom prst="straightConnector1">
            <a:avLst/>
          </a:prstGeom>
          <a:noFill/>
          <a:ln w="9525" cap="flat" cmpd="sng">
            <a:solidFill>
              <a:schemeClr val="dk2"/>
            </a:solidFill>
            <a:prstDash val="solid"/>
            <a:round/>
            <a:headEnd type="none" w="med" len="med"/>
            <a:tailEnd type="stealth" w="med" len="med"/>
          </a:ln>
        </p:spPr>
      </p:cxnSp>
      <p:pic>
        <p:nvPicPr>
          <p:cNvPr id="4" name="図 3">
            <a:extLst>
              <a:ext uri="{FF2B5EF4-FFF2-40B4-BE49-F238E27FC236}">
                <a16:creationId xmlns:a16="http://schemas.microsoft.com/office/drawing/2014/main" id="{DA9638A4-4F1D-FFB5-EC8E-9A7BD4EBACD0}"/>
              </a:ext>
            </a:extLst>
          </p:cNvPr>
          <p:cNvPicPr>
            <a:picLocks noChangeAspect="1"/>
          </p:cNvPicPr>
          <p:nvPr/>
        </p:nvPicPr>
        <p:blipFill>
          <a:blip r:embed="rId15"/>
          <a:stretch>
            <a:fillRect/>
          </a:stretch>
        </p:blipFill>
        <p:spPr>
          <a:xfrm>
            <a:off x="5161852" y="640218"/>
            <a:ext cx="366830" cy="272164"/>
          </a:xfrm>
          <a:prstGeom prst="rect">
            <a:avLst/>
          </a:prstGeom>
        </p:spPr>
      </p:pic>
      <p:pic>
        <p:nvPicPr>
          <p:cNvPr id="5" name="図 4">
            <a:extLst>
              <a:ext uri="{FF2B5EF4-FFF2-40B4-BE49-F238E27FC236}">
                <a16:creationId xmlns:a16="http://schemas.microsoft.com/office/drawing/2014/main" id="{D954D354-F189-E123-513B-C24C8E484924}"/>
              </a:ext>
            </a:extLst>
          </p:cNvPr>
          <p:cNvPicPr>
            <a:picLocks noChangeAspect="1"/>
          </p:cNvPicPr>
          <p:nvPr/>
        </p:nvPicPr>
        <p:blipFill>
          <a:blip r:embed="rId15"/>
          <a:stretch>
            <a:fillRect/>
          </a:stretch>
        </p:blipFill>
        <p:spPr>
          <a:xfrm>
            <a:off x="5929978" y="1033684"/>
            <a:ext cx="366830" cy="272164"/>
          </a:xfrm>
          <a:prstGeom prst="rect">
            <a:avLst/>
          </a:prstGeom>
        </p:spPr>
      </p:pic>
      <p:pic>
        <p:nvPicPr>
          <p:cNvPr id="6" name="図 5">
            <a:extLst>
              <a:ext uri="{FF2B5EF4-FFF2-40B4-BE49-F238E27FC236}">
                <a16:creationId xmlns:a16="http://schemas.microsoft.com/office/drawing/2014/main" id="{BDBA30CD-2AA7-C892-AF99-D49C1A3A7CBE}"/>
              </a:ext>
            </a:extLst>
          </p:cNvPr>
          <p:cNvPicPr>
            <a:picLocks noChangeAspect="1"/>
          </p:cNvPicPr>
          <p:nvPr/>
        </p:nvPicPr>
        <p:blipFill>
          <a:blip r:embed="rId15"/>
          <a:stretch>
            <a:fillRect/>
          </a:stretch>
        </p:blipFill>
        <p:spPr>
          <a:xfrm>
            <a:off x="2977281" y="1302689"/>
            <a:ext cx="366830" cy="272164"/>
          </a:xfrm>
          <a:prstGeom prst="rect">
            <a:avLst/>
          </a:prstGeom>
        </p:spPr>
      </p:pic>
      <p:pic>
        <p:nvPicPr>
          <p:cNvPr id="7" name="図 6">
            <a:extLst>
              <a:ext uri="{FF2B5EF4-FFF2-40B4-BE49-F238E27FC236}">
                <a16:creationId xmlns:a16="http://schemas.microsoft.com/office/drawing/2014/main" id="{21441D17-9FB4-7DDE-4688-B7393ED0307F}"/>
              </a:ext>
            </a:extLst>
          </p:cNvPr>
          <p:cNvPicPr>
            <a:picLocks noChangeAspect="1"/>
          </p:cNvPicPr>
          <p:nvPr/>
        </p:nvPicPr>
        <p:blipFill>
          <a:blip r:embed="rId15"/>
          <a:stretch>
            <a:fillRect/>
          </a:stretch>
        </p:blipFill>
        <p:spPr>
          <a:xfrm>
            <a:off x="1166317" y="707310"/>
            <a:ext cx="366830" cy="272164"/>
          </a:xfrm>
          <a:prstGeom prst="rect">
            <a:avLst/>
          </a:prstGeom>
        </p:spPr>
      </p:pic>
      <p:pic>
        <p:nvPicPr>
          <p:cNvPr id="8" name="図 7">
            <a:extLst>
              <a:ext uri="{FF2B5EF4-FFF2-40B4-BE49-F238E27FC236}">
                <a16:creationId xmlns:a16="http://schemas.microsoft.com/office/drawing/2014/main" id="{4654845E-BADF-DB6B-F7EB-663AFB47B719}"/>
              </a:ext>
            </a:extLst>
          </p:cNvPr>
          <p:cNvPicPr>
            <a:picLocks noChangeAspect="1"/>
          </p:cNvPicPr>
          <p:nvPr/>
        </p:nvPicPr>
        <p:blipFill>
          <a:blip r:embed="rId15"/>
          <a:stretch>
            <a:fillRect/>
          </a:stretch>
        </p:blipFill>
        <p:spPr>
          <a:xfrm>
            <a:off x="1012809" y="2282093"/>
            <a:ext cx="366830" cy="272164"/>
          </a:xfrm>
          <a:prstGeom prst="rect">
            <a:avLst/>
          </a:prstGeom>
        </p:spPr>
      </p:pic>
      <p:pic>
        <p:nvPicPr>
          <p:cNvPr id="9" name="図 8">
            <a:extLst>
              <a:ext uri="{FF2B5EF4-FFF2-40B4-BE49-F238E27FC236}">
                <a16:creationId xmlns:a16="http://schemas.microsoft.com/office/drawing/2014/main" id="{80760267-F42D-0A02-CD53-CA01AA2D47CA}"/>
              </a:ext>
            </a:extLst>
          </p:cNvPr>
          <p:cNvPicPr>
            <a:picLocks noChangeAspect="1"/>
          </p:cNvPicPr>
          <p:nvPr/>
        </p:nvPicPr>
        <p:blipFill>
          <a:blip r:embed="rId15"/>
          <a:stretch>
            <a:fillRect/>
          </a:stretch>
        </p:blipFill>
        <p:spPr>
          <a:xfrm>
            <a:off x="6586366" y="4302139"/>
            <a:ext cx="366830" cy="272164"/>
          </a:xfrm>
          <a:prstGeom prst="rect">
            <a:avLst/>
          </a:prstGeom>
        </p:spPr>
      </p:pic>
      <p:sp>
        <p:nvSpPr>
          <p:cNvPr id="3" name="Google Shape;369;p44">
            <a:extLst>
              <a:ext uri="{FF2B5EF4-FFF2-40B4-BE49-F238E27FC236}">
                <a16:creationId xmlns:a16="http://schemas.microsoft.com/office/drawing/2014/main" id="{997C28B8-082D-C9F1-5694-473C6E9C9D8E}"/>
              </a:ext>
            </a:extLst>
          </p:cNvPr>
          <p:cNvSpPr txBox="1"/>
          <p:nvPr/>
        </p:nvSpPr>
        <p:spPr>
          <a:xfrm>
            <a:off x="6192727" y="652465"/>
            <a:ext cx="1652711" cy="41582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800" b="1" dirty="0">
                <a:solidFill>
                  <a:srgbClr val="FF0000"/>
                </a:solidFill>
                <a:latin typeface="Quattrocento Sans"/>
                <a:ea typeface="Quattrocento Sans"/>
                <a:cs typeface="Quattrocento Sans"/>
                <a:sym typeface="Quattrocento Sans"/>
              </a:rPr>
              <a:t>WEB</a:t>
            </a:r>
            <a:r>
              <a:rPr lang="ja-JP" altLang="en-US" sz="800" b="1" dirty="0">
                <a:solidFill>
                  <a:srgbClr val="FF0000"/>
                </a:solidFill>
                <a:latin typeface="Quattrocento Sans"/>
                <a:ea typeface="Quattrocento Sans"/>
                <a:cs typeface="Quattrocento Sans"/>
                <a:sym typeface="Quattrocento Sans"/>
              </a:rPr>
              <a:t>カメラ対応</a:t>
            </a:r>
            <a:br>
              <a:rPr lang="ja-JP" altLang="en-US" sz="800" dirty="0">
                <a:latin typeface="Quattrocento Sans"/>
                <a:ea typeface="Quattrocento Sans"/>
                <a:cs typeface="Quattrocento Sans"/>
                <a:sym typeface="Quattrocento Sans"/>
              </a:rPr>
            </a:br>
            <a:r>
              <a:rPr lang="ja-JP" altLang="en-US" sz="800" dirty="0">
                <a:solidFill>
                  <a:srgbClr val="FF0000"/>
                </a:solidFill>
                <a:latin typeface="Quattrocento Sans"/>
                <a:ea typeface="Quattrocento Sans"/>
                <a:cs typeface="Quattrocento Sans"/>
                <a:sym typeface="Quattrocento Sans"/>
              </a:rPr>
              <a:t>・</a:t>
            </a:r>
            <a:r>
              <a:rPr lang="en-US" altLang="ja-JP" sz="800" dirty="0">
                <a:solidFill>
                  <a:srgbClr val="FF0000"/>
                </a:solidFill>
                <a:latin typeface="Quattrocento Sans"/>
                <a:ea typeface="Quattrocento Sans"/>
                <a:cs typeface="Quattrocento Sans"/>
                <a:sym typeface="Quattrocento Sans"/>
              </a:rPr>
              <a:t>100</a:t>
            </a:r>
            <a:r>
              <a:rPr lang="ja-JP" altLang="en-US" sz="800" dirty="0">
                <a:solidFill>
                  <a:srgbClr val="FF0000"/>
                </a:solidFill>
                <a:latin typeface="Quattrocento Sans"/>
                <a:ea typeface="Quattrocento Sans"/>
                <a:cs typeface="Quattrocento Sans"/>
                <a:sym typeface="Quattrocento Sans"/>
              </a:rPr>
              <a:t>本以上のコンテンツ対応</a:t>
            </a:r>
            <a:endParaRPr sz="800" dirty="0">
              <a:solidFill>
                <a:srgbClr val="FF0000"/>
              </a:solidFill>
              <a:latin typeface="Quattrocento Sans"/>
              <a:ea typeface="Quattrocento Sans"/>
              <a:cs typeface="Quattrocento Sans"/>
              <a:sym typeface="Quattrocento Sans"/>
            </a:endParaRPr>
          </a:p>
        </p:txBody>
      </p:sp>
      <p:pic>
        <p:nvPicPr>
          <p:cNvPr id="12" name="図 11">
            <a:extLst>
              <a:ext uri="{FF2B5EF4-FFF2-40B4-BE49-F238E27FC236}">
                <a16:creationId xmlns:a16="http://schemas.microsoft.com/office/drawing/2014/main" id="{020D7C95-A355-E503-B845-DFE97E5FC7EC}"/>
              </a:ext>
            </a:extLst>
          </p:cNvPr>
          <p:cNvPicPr>
            <a:picLocks noChangeAspect="1"/>
          </p:cNvPicPr>
          <p:nvPr/>
        </p:nvPicPr>
        <p:blipFill>
          <a:blip r:embed="rId16"/>
          <a:stretch>
            <a:fillRect/>
          </a:stretch>
        </p:blipFill>
        <p:spPr>
          <a:xfrm>
            <a:off x="6151279" y="3218918"/>
            <a:ext cx="1603835" cy="897453"/>
          </a:xfrm>
          <a:prstGeom prst="rect">
            <a:avLst/>
          </a:prstGeom>
        </p:spPr>
      </p:pic>
      <p:pic>
        <p:nvPicPr>
          <p:cNvPr id="13" name="図 12">
            <a:extLst>
              <a:ext uri="{FF2B5EF4-FFF2-40B4-BE49-F238E27FC236}">
                <a16:creationId xmlns:a16="http://schemas.microsoft.com/office/drawing/2014/main" id="{B88C4773-5DF7-62AA-0933-5065528D0F9F}"/>
              </a:ext>
            </a:extLst>
          </p:cNvPr>
          <p:cNvPicPr>
            <a:picLocks noChangeAspect="1"/>
          </p:cNvPicPr>
          <p:nvPr/>
        </p:nvPicPr>
        <p:blipFill>
          <a:blip r:embed="rId15"/>
          <a:stretch>
            <a:fillRect/>
          </a:stretch>
        </p:blipFill>
        <p:spPr>
          <a:xfrm>
            <a:off x="8592824" y="3472166"/>
            <a:ext cx="366830" cy="272164"/>
          </a:xfrm>
          <a:prstGeom prst="rect">
            <a:avLst/>
          </a:prstGeom>
        </p:spPr>
      </p:pic>
      <p:sp>
        <p:nvSpPr>
          <p:cNvPr id="14" name="Google Shape;385;p44">
            <a:extLst>
              <a:ext uri="{FF2B5EF4-FFF2-40B4-BE49-F238E27FC236}">
                <a16:creationId xmlns:a16="http://schemas.microsoft.com/office/drawing/2014/main" id="{43F7D2D2-88CC-4F66-5D76-686B5AFDBF5C}"/>
              </a:ext>
            </a:extLst>
          </p:cNvPr>
          <p:cNvSpPr txBox="1"/>
          <p:nvPr/>
        </p:nvSpPr>
        <p:spPr>
          <a:xfrm>
            <a:off x="7924087" y="3480876"/>
            <a:ext cx="978000" cy="53286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JP" altLang="en-US" sz="800" dirty="0">
                <a:solidFill>
                  <a:srgbClr val="FF0000"/>
                </a:solidFill>
                <a:latin typeface="Quattrocento Sans"/>
                <a:ea typeface="Quattrocento Sans"/>
                <a:cs typeface="Quattrocento Sans"/>
                <a:sym typeface="Quattrocento Sans"/>
              </a:rPr>
              <a:t>チュートリアル</a:t>
            </a:r>
            <a:br>
              <a:rPr lang="ja-JP" altLang="en-US" sz="800" dirty="0">
                <a:solidFill>
                  <a:srgbClr val="FF0000"/>
                </a:solidFill>
                <a:latin typeface="Quattrocento Sans"/>
                <a:ea typeface="Quattrocento Sans"/>
                <a:cs typeface="Quattrocento Sans"/>
                <a:sym typeface="Quattrocento Sans"/>
              </a:rPr>
            </a:br>
            <a:r>
              <a:rPr lang="ja-JP" altLang="en-US" sz="800" dirty="0">
                <a:solidFill>
                  <a:srgbClr val="FF0000"/>
                </a:solidFill>
                <a:latin typeface="Quattrocento Sans"/>
                <a:ea typeface="Quattrocento Sans"/>
                <a:cs typeface="Quattrocento Sans"/>
                <a:sym typeface="Quattrocento Sans"/>
              </a:rPr>
              <a:t>アバター表示</a:t>
            </a:r>
          </a:p>
          <a:p>
            <a:pPr marL="0" lvl="0" indent="0" algn="l" rtl="0">
              <a:spcBef>
                <a:spcPts val="0"/>
              </a:spcBef>
              <a:spcAft>
                <a:spcPts val="0"/>
              </a:spcAft>
              <a:buNone/>
            </a:pPr>
            <a:r>
              <a:rPr lang="ja-JP" altLang="en-US" sz="800" dirty="0">
                <a:solidFill>
                  <a:srgbClr val="FF0000"/>
                </a:solidFill>
                <a:latin typeface="Quattrocento Sans"/>
                <a:ea typeface="Quattrocento Sans"/>
                <a:cs typeface="Quattrocento Sans"/>
                <a:sym typeface="Quattrocento Sans"/>
              </a:rPr>
              <a:t>司会表示</a:t>
            </a:r>
            <a:endParaRPr sz="800" dirty="0">
              <a:solidFill>
                <a:srgbClr val="FF0000"/>
              </a:solidFill>
              <a:latin typeface="Quattrocento Sans"/>
              <a:ea typeface="Quattrocento Sans"/>
              <a:cs typeface="Quattrocento Sans"/>
              <a:sym typeface="Quattrocento Sans"/>
            </a:endParaRPr>
          </a:p>
        </p:txBody>
      </p:sp>
      <p:sp>
        <p:nvSpPr>
          <p:cNvPr id="16" name="テキスト ボックス 15">
            <a:extLst>
              <a:ext uri="{FF2B5EF4-FFF2-40B4-BE49-F238E27FC236}">
                <a16:creationId xmlns:a16="http://schemas.microsoft.com/office/drawing/2014/main" id="{F421416A-7A3D-A3CD-9151-48FB4A60C59A}"/>
              </a:ext>
            </a:extLst>
          </p:cNvPr>
          <p:cNvSpPr txBox="1"/>
          <p:nvPr/>
        </p:nvSpPr>
        <p:spPr>
          <a:xfrm>
            <a:off x="6485700" y="984901"/>
            <a:ext cx="1622487" cy="261610"/>
          </a:xfrm>
          <a:prstGeom prst="rect">
            <a:avLst/>
          </a:prstGeom>
          <a:noFill/>
        </p:spPr>
        <p:txBody>
          <a:bodyPr wrap="square">
            <a:spAutoFit/>
          </a:bodyPr>
          <a:lstStyle/>
          <a:p>
            <a:r>
              <a:rPr lang="ja" altLang="ja-JP" sz="1100" dirty="0">
                <a:solidFill>
                  <a:srgbClr val="FF0000"/>
                </a:solidFill>
                <a:latin typeface="Quattrocento Sans"/>
                <a:ea typeface="Quattrocento Sans"/>
                <a:cs typeface="Quattrocento Sans"/>
                <a:sym typeface="Quattrocento Sans"/>
              </a:rPr>
              <a:t>・</a:t>
            </a:r>
            <a:r>
              <a:rPr lang="ja-JP" altLang="en-US" sz="1100" dirty="0">
                <a:solidFill>
                  <a:srgbClr val="FF0000"/>
                </a:solidFill>
                <a:latin typeface="Quattrocento Sans"/>
                <a:ea typeface="Quattrocento Sans"/>
                <a:cs typeface="Quattrocento Sans"/>
                <a:sym typeface="Quattrocento Sans"/>
              </a:rPr>
              <a:t>顔認証・笑顔判定</a:t>
            </a:r>
            <a:endParaRPr lang="ja-JP" altLang="en-US" sz="11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5"/>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16</a:t>
            </a:fld>
            <a:endParaRPr/>
          </a:p>
        </p:txBody>
      </p:sp>
      <p:sp>
        <p:nvSpPr>
          <p:cNvPr id="396" name="Google Shape;396;p45"/>
          <p:cNvSpPr txBox="1"/>
          <p:nvPr/>
        </p:nvSpPr>
        <p:spPr>
          <a:xfrm>
            <a:off x="1188" y="17350"/>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a:solidFill>
                  <a:srgbClr val="FF0000"/>
                </a:solidFill>
              </a:rPr>
              <a:t>★ロボット端末連携開発➡説明を自動化　様々な機器への応用</a:t>
            </a:r>
            <a:endParaRPr sz="1800" b="1" i="0" u="none" strike="noStrike" cap="none">
              <a:solidFill>
                <a:srgbClr val="FF0000"/>
              </a:solidFill>
              <a:latin typeface="Meiryo"/>
              <a:ea typeface="Meiryo"/>
              <a:cs typeface="Meiryo"/>
              <a:sym typeface="Meiryo"/>
            </a:endParaRPr>
          </a:p>
        </p:txBody>
      </p:sp>
      <p:sp>
        <p:nvSpPr>
          <p:cNvPr id="397" name="Google Shape;397;p45"/>
          <p:cNvSpPr txBox="1"/>
          <p:nvPr/>
        </p:nvSpPr>
        <p:spPr>
          <a:xfrm>
            <a:off x="1200" y="500533"/>
            <a:ext cx="9141600" cy="415500"/>
          </a:xfrm>
          <a:prstGeom prst="rect">
            <a:avLst/>
          </a:prstGeom>
          <a:noFill/>
          <a:ln>
            <a:noFill/>
          </a:ln>
        </p:spPr>
        <p:txBody>
          <a:bodyPr spcFirstLastPara="1" wrap="square" lIns="91425" tIns="91425" rIns="91425" bIns="91425" anchor="t" anchorCtr="0">
            <a:spAutoFit/>
          </a:bodyPr>
          <a:lstStyle/>
          <a:p>
            <a:pPr marL="0" lvl="0" indent="0" algn="l" rtl="0">
              <a:lnSpc>
                <a:spcPct val="118181"/>
              </a:lnSpc>
              <a:spcBef>
                <a:spcPts val="1200"/>
              </a:spcBef>
              <a:spcAft>
                <a:spcPts val="1200"/>
              </a:spcAft>
              <a:buNone/>
            </a:pPr>
            <a:r>
              <a:rPr lang="ja" sz="1500" b="1">
                <a:latin typeface="Meiryo"/>
                <a:ea typeface="Meiryo"/>
                <a:cs typeface="Meiryo"/>
                <a:sym typeface="Meiryo"/>
              </a:rPr>
              <a:t>通信で繋がれば制御できる環境を構築。様々なシステムで活用が可能に。</a:t>
            </a:r>
            <a:endParaRPr/>
          </a:p>
        </p:txBody>
      </p:sp>
      <p:pic>
        <p:nvPicPr>
          <p:cNvPr id="398" name="Google Shape;398;p45"/>
          <p:cNvPicPr preferRelativeResize="0"/>
          <p:nvPr/>
        </p:nvPicPr>
        <p:blipFill>
          <a:blip r:embed="rId3">
            <a:alphaModFix/>
          </a:blip>
          <a:stretch>
            <a:fillRect/>
          </a:stretch>
        </p:blipFill>
        <p:spPr>
          <a:xfrm>
            <a:off x="3712875" y="2889632"/>
            <a:ext cx="1638675" cy="1638675"/>
          </a:xfrm>
          <a:prstGeom prst="rect">
            <a:avLst/>
          </a:prstGeom>
          <a:noFill/>
          <a:ln>
            <a:noFill/>
          </a:ln>
        </p:spPr>
      </p:pic>
      <p:sp>
        <p:nvSpPr>
          <p:cNvPr id="399" name="Google Shape;399;p45"/>
          <p:cNvSpPr txBox="1"/>
          <p:nvPr/>
        </p:nvSpPr>
        <p:spPr>
          <a:xfrm>
            <a:off x="4393250" y="964200"/>
            <a:ext cx="4498800" cy="435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a:solidFill>
                  <a:schemeClr val="dk1"/>
                </a:solidFill>
                <a:latin typeface="Quattrocento Sans"/>
                <a:ea typeface="Quattrocento Sans"/>
                <a:cs typeface="Quattrocento Sans"/>
                <a:sym typeface="Quattrocento Sans"/>
              </a:rPr>
              <a:t>例)  https://***********/tts2?text=XXさん、こんにちは!</a:t>
            </a:r>
            <a:endParaRPr>
              <a:solidFill>
                <a:schemeClr val="dk1"/>
              </a:solidFill>
              <a:latin typeface="Quattrocento Sans"/>
              <a:ea typeface="Quattrocento Sans"/>
              <a:cs typeface="Quattrocento Sans"/>
              <a:sym typeface="Quattrocento Sans"/>
            </a:endParaRPr>
          </a:p>
        </p:txBody>
      </p:sp>
      <p:pic>
        <p:nvPicPr>
          <p:cNvPr id="400" name="Google Shape;400;p45"/>
          <p:cNvPicPr preferRelativeResize="0"/>
          <p:nvPr/>
        </p:nvPicPr>
        <p:blipFill>
          <a:blip r:embed="rId4">
            <a:alphaModFix/>
          </a:blip>
          <a:stretch>
            <a:fillRect/>
          </a:stretch>
        </p:blipFill>
        <p:spPr>
          <a:xfrm>
            <a:off x="5805725" y="1533775"/>
            <a:ext cx="1957476" cy="1099475"/>
          </a:xfrm>
          <a:prstGeom prst="rect">
            <a:avLst/>
          </a:prstGeom>
          <a:noFill/>
          <a:ln>
            <a:noFill/>
          </a:ln>
        </p:spPr>
      </p:pic>
      <p:pic>
        <p:nvPicPr>
          <p:cNvPr id="401" name="Google Shape;401;p45"/>
          <p:cNvPicPr preferRelativeResize="0"/>
          <p:nvPr/>
        </p:nvPicPr>
        <p:blipFill>
          <a:blip r:embed="rId5">
            <a:alphaModFix/>
          </a:blip>
          <a:stretch>
            <a:fillRect/>
          </a:stretch>
        </p:blipFill>
        <p:spPr>
          <a:xfrm>
            <a:off x="5683350" y="1379424"/>
            <a:ext cx="2202249" cy="1533899"/>
          </a:xfrm>
          <a:prstGeom prst="rect">
            <a:avLst/>
          </a:prstGeom>
          <a:noFill/>
          <a:ln>
            <a:noFill/>
          </a:ln>
        </p:spPr>
      </p:pic>
      <p:grpSp>
        <p:nvGrpSpPr>
          <p:cNvPr id="402" name="Google Shape;402;p45"/>
          <p:cNvGrpSpPr/>
          <p:nvPr/>
        </p:nvGrpSpPr>
        <p:grpSpPr>
          <a:xfrm>
            <a:off x="1259636" y="1422535"/>
            <a:ext cx="2107111" cy="1445380"/>
            <a:chOff x="5370450" y="3042023"/>
            <a:chExt cx="2342015" cy="1925377"/>
          </a:xfrm>
        </p:grpSpPr>
        <p:pic>
          <p:nvPicPr>
            <p:cNvPr id="403" name="Google Shape;403;p45"/>
            <p:cNvPicPr preferRelativeResize="0"/>
            <p:nvPr/>
          </p:nvPicPr>
          <p:blipFill>
            <a:blip r:embed="rId6">
              <a:alphaModFix/>
            </a:blip>
            <a:stretch>
              <a:fillRect/>
            </a:stretch>
          </p:blipFill>
          <p:spPr>
            <a:xfrm>
              <a:off x="5461450" y="3239676"/>
              <a:ext cx="2155926" cy="1212689"/>
            </a:xfrm>
            <a:prstGeom prst="rect">
              <a:avLst/>
            </a:prstGeom>
            <a:noFill/>
            <a:ln>
              <a:noFill/>
            </a:ln>
          </p:spPr>
        </p:pic>
        <p:pic>
          <p:nvPicPr>
            <p:cNvPr id="404" name="Google Shape;404;p45"/>
            <p:cNvPicPr preferRelativeResize="0"/>
            <p:nvPr/>
          </p:nvPicPr>
          <p:blipFill>
            <a:blip r:embed="rId7">
              <a:alphaModFix/>
            </a:blip>
            <a:stretch>
              <a:fillRect/>
            </a:stretch>
          </p:blipFill>
          <p:spPr>
            <a:xfrm>
              <a:off x="5370450" y="3042023"/>
              <a:ext cx="2342015" cy="1925377"/>
            </a:xfrm>
            <a:prstGeom prst="rect">
              <a:avLst/>
            </a:prstGeom>
            <a:noFill/>
            <a:ln>
              <a:noFill/>
            </a:ln>
          </p:spPr>
        </p:pic>
      </p:grpSp>
      <p:cxnSp>
        <p:nvCxnSpPr>
          <p:cNvPr id="405" name="Google Shape;405;p45"/>
          <p:cNvCxnSpPr>
            <a:stCxn id="401" idx="1"/>
            <a:endCxn id="404" idx="3"/>
          </p:cNvCxnSpPr>
          <p:nvPr/>
        </p:nvCxnSpPr>
        <p:spPr>
          <a:xfrm rot="10800000">
            <a:off x="3366750" y="2145174"/>
            <a:ext cx="2316600" cy="1200"/>
          </a:xfrm>
          <a:prstGeom prst="straightConnector1">
            <a:avLst/>
          </a:prstGeom>
          <a:noFill/>
          <a:ln w="38100" cap="flat" cmpd="sng">
            <a:solidFill>
              <a:schemeClr val="dk2"/>
            </a:solidFill>
            <a:prstDash val="solid"/>
            <a:round/>
            <a:headEnd type="none" w="med" len="med"/>
            <a:tailEnd type="triangle" w="med" len="med"/>
          </a:ln>
        </p:spPr>
      </p:cxnSp>
      <p:cxnSp>
        <p:nvCxnSpPr>
          <p:cNvPr id="406" name="Google Shape;406;p45"/>
          <p:cNvCxnSpPr>
            <a:stCxn id="404" idx="2"/>
            <a:endCxn id="398" idx="1"/>
          </p:cNvCxnSpPr>
          <p:nvPr/>
        </p:nvCxnSpPr>
        <p:spPr>
          <a:xfrm>
            <a:off x="2313191" y="2867916"/>
            <a:ext cx="1399800" cy="841200"/>
          </a:xfrm>
          <a:prstGeom prst="straightConnector1">
            <a:avLst/>
          </a:prstGeom>
          <a:noFill/>
          <a:ln w="38100" cap="flat" cmpd="sng">
            <a:solidFill>
              <a:schemeClr val="dk2"/>
            </a:solidFill>
            <a:prstDash val="solid"/>
            <a:round/>
            <a:headEnd type="none" w="med" len="med"/>
            <a:tailEnd type="triangle" w="med" len="med"/>
          </a:ln>
        </p:spPr>
      </p:cxnSp>
      <p:cxnSp>
        <p:nvCxnSpPr>
          <p:cNvPr id="407" name="Google Shape;407;p45"/>
          <p:cNvCxnSpPr>
            <a:stCxn id="401" idx="2"/>
            <a:endCxn id="398" idx="3"/>
          </p:cNvCxnSpPr>
          <p:nvPr/>
        </p:nvCxnSpPr>
        <p:spPr>
          <a:xfrm flipH="1">
            <a:off x="5351675" y="2913323"/>
            <a:ext cx="1432800" cy="795600"/>
          </a:xfrm>
          <a:prstGeom prst="straightConnector1">
            <a:avLst/>
          </a:prstGeom>
          <a:noFill/>
          <a:ln w="38100" cap="flat" cmpd="sng">
            <a:solidFill>
              <a:schemeClr val="dk2"/>
            </a:solidFill>
            <a:prstDash val="solid"/>
            <a:round/>
            <a:headEnd type="none" w="med" len="med"/>
            <a:tailEnd type="triangle" w="med" len="med"/>
          </a:ln>
        </p:spPr>
      </p:cxnSp>
      <p:sp>
        <p:nvSpPr>
          <p:cNvPr id="408" name="Google Shape;408;p45"/>
          <p:cNvSpPr/>
          <p:nvPr/>
        </p:nvSpPr>
        <p:spPr>
          <a:xfrm>
            <a:off x="3418150" y="2232400"/>
            <a:ext cx="2164800" cy="560100"/>
          </a:xfrm>
          <a:prstGeom prst="wedgeRoundRectCallout">
            <a:avLst>
              <a:gd name="adj1" fmla="val -15662"/>
              <a:gd name="adj2" fmla="val 69028"/>
              <a:gd name="adj3" fmla="val 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900" b="1">
                <a:latin typeface="Quattrocento Sans"/>
                <a:ea typeface="Quattrocento Sans"/>
                <a:cs typeface="Quattrocento Sans"/>
                <a:sym typeface="Quattrocento Sans"/>
              </a:rPr>
              <a:t>XXさん、</a:t>
            </a:r>
            <a:endParaRPr sz="1900" b="1">
              <a:latin typeface="Quattrocento Sans"/>
              <a:ea typeface="Quattrocento Sans"/>
              <a:cs typeface="Quattrocento Sans"/>
              <a:sym typeface="Quattrocento Sans"/>
            </a:endParaRPr>
          </a:p>
          <a:p>
            <a:pPr marL="0" lvl="0" indent="0" algn="ctr" rtl="0">
              <a:spcBef>
                <a:spcPts val="0"/>
              </a:spcBef>
              <a:spcAft>
                <a:spcPts val="0"/>
              </a:spcAft>
              <a:buNone/>
            </a:pPr>
            <a:r>
              <a:rPr lang="ja" sz="1900" b="1">
                <a:latin typeface="Quattrocento Sans"/>
                <a:ea typeface="Quattrocento Sans"/>
                <a:cs typeface="Quattrocento Sans"/>
                <a:sym typeface="Quattrocento Sans"/>
              </a:rPr>
              <a:t>こんにちは!</a:t>
            </a:r>
            <a:endParaRPr sz="1900" b="1">
              <a:latin typeface="Quattrocento Sans"/>
              <a:ea typeface="Quattrocento Sans"/>
              <a:cs typeface="Quattrocento Sans"/>
              <a:sym typeface="Quattrocento Sans"/>
            </a:endParaRPr>
          </a:p>
        </p:txBody>
      </p:sp>
      <p:sp>
        <p:nvSpPr>
          <p:cNvPr id="409" name="Google Shape;409;p45"/>
          <p:cNvSpPr txBox="1"/>
          <p:nvPr/>
        </p:nvSpPr>
        <p:spPr>
          <a:xfrm>
            <a:off x="224025" y="3400250"/>
            <a:ext cx="4072200" cy="1234200"/>
          </a:xfrm>
          <a:prstGeom prst="rect">
            <a:avLst/>
          </a:prstGeom>
          <a:noFill/>
          <a:ln>
            <a:noFill/>
          </a:ln>
        </p:spPr>
        <p:txBody>
          <a:bodyPr spcFirstLastPara="1" wrap="square" lIns="91425" tIns="91425" rIns="91425" bIns="91425" anchor="t" anchorCtr="0">
            <a:spAutoFit/>
          </a:bodyPr>
          <a:lstStyle/>
          <a:p>
            <a:pPr marL="0" lvl="0" indent="0" algn="l" rtl="0">
              <a:lnSpc>
                <a:spcPct val="118181"/>
              </a:lnSpc>
              <a:spcBef>
                <a:spcPts val="1200"/>
              </a:spcBef>
              <a:spcAft>
                <a:spcPts val="1200"/>
              </a:spcAft>
              <a:buNone/>
            </a:pPr>
            <a:r>
              <a:rPr lang="ja" sz="1500" dirty="0">
                <a:latin typeface="Meiryo"/>
                <a:ea typeface="Meiryo"/>
                <a:cs typeface="Meiryo"/>
                <a:sym typeface="Meiryo"/>
              </a:rPr>
              <a:t>ロボットは利用者の方向を向いて</a:t>
            </a:r>
            <a:br>
              <a:rPr lang="ja" sz="1500" dirty="0">
                <a:latin typeface="Meiryo"/>
                <a:ea typeface="Meiryo"/>
                <a:cs typeface="Meiryo"/>
                <a:sym typeface="Meiryo"/>
              </a:rPr>
            </a:br>
            <a:r>
              <a:rPr lang="ja" sz="1500" dirty="0">
                <a:latin typeface="Meiryo"/>
                <a:ea typeface="Meiryo"/>
                <a:cs typeface="Meiryo"/>
                <a:sym typeface="Meiryo"/>
              </a:rPr>
              <a:t>ニックネームで呼びかけ</a:t>
            </a:r>
            <a:br>
              <a:rPr lang="ja" sz="1500" dirty="0">
                <a:latin typeface="Meiryo"/>
                <a:ea typeface="Meiryo"/>
                <a:cs typeface="Meiryo"/>
                <a:sym typeface="Meiryo"/>
              </a:rPr>
            </a:br>
            <a:r>
              <a:rPr lang="ja" sz="1500" dirty="0">
                <a:latin typeface="Meiryo"/>
                <a:ea typeface="Meiryo"/>
                <a:cs typeface="Meiryo"/>
                <a:sym typeface="Meiryo"/>
              </a:rPr>
              <a:t>挨拶や応援をする。</a:t>
            </a:r>
            <a:br>
              <a:rPr lang="ja" sz="1500" dirty="0">
                <a:latin typeface="Meiryo"/>
                <a:ea typeface="Meiryo"/>
                <a:cs typeface="Meiryo"/>
                <a:sym typeface="Meiryo"/>
              </a:rPr>
            </a:br>
            <a:r>
              <a:rPr lang="ja" sz="1500" b="1" dirty="0">
                <a:latin typeface="Meiryo"/>
                <a:ea typeface="Meiryo"/>
                <a:cs typeface="Meiryo"/>
                <a:sym typeface="Meiryo"/>
              </a:rPr>
              <a:t>(ユマニチュードの「見る」・「話す」)</a:t>
            </a:r>
            <a:endParaRPr sz="1500" b="1" dirty="0">
              <a:latin typeface="Meiryo"/>
              <a:ea typeface="Meiryo"/>
              <a:cs typeface="Meiryo"/>
              <a:sym typeface="Meiryo"/>
            </a:endParaRPr>
          </a:p>
        </p:txBody>
      </p:sp>
      <p:pic>
        <p:nvPicPr>
          <p:cNvPr id="410" name="Google Shape;410;p45"/>
          <p:cNvPicPr preferRelativeResize="0"/>
          <p:nvPr/>
        </p:nvPicPr>
        <p:blipFill>
          <a:blip r:embed="rId8">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6" name="Google Shape;416;p46"/>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17</a:t>
            </a:fld>
            <a:endParaRPr/>
          </a:p>
        </p:txBody>
      </p:sp>
      <p:sp>
        <p:nvSpPr>
          <p:cNvPr id="417" name="Google Shape;417;p46"/>
          <p:cNvSpPr txBox="1"/>
          <p:nvPr/>
        </p:nvSpPr>
        <p:spPr>
          <a:xfrm>
            <a:off x="1188" y="4288"/>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dirty="0">
                <a:solidFill>
                  <a:srgbClr val="FF0000"/>
                </a:solidFill>
              </a:rPr>
              <a:t>★チュートリアル・司会開発</a:t>
            </a:r>
            <a:endParaRPr sz="1800" b="1" i="0" u="none" strike="noStrike" cap="none" dirty="0">
              <a:solidFill>
                <a:srgbClr val="FF0000"/>
              </a:solidFill>
              <a:latin typeface="Meiryo"/>
              <a:ea typeface="Meiryo"/>
              <a:cs typeface="Meiryo"/>
              <a:sym typeface="Meiryo"/>
            </a:endParaRPr>
          </a:p>
        </p:txBody>
      </p:sp>
      <p:sp>
        <p:nvSpPr>
          <p:cNvPr id="418" name="Google Shape;418;p46"/>
          <p:cNvSpPr txBox="1"/>
          <p:nvPr/>
        </p:nvSpPr>
        <p:spPr>
          <a:xfrm>
            <a:off x="1200" y="312269"/>
            <a:ext cx="9141600" cy="782941"/>
          </a:xfrm>
          <a:prstGeom prst="rect">
            <a:avLst/>
          </a:prstGeom>
          <a:noFill/>
          <a:ln>
            <a:noFill/>
          </a:ln>
        </p:spPr>
        <p:txBody>
          <a:bodyPr spcFirstLastPara="1" wrap="square" lIns="91425" tIns="91425" rIns="91425" bIns="91425" anchor="ctr" anchorCtr="0">
            <a:spAutoFit/>
          </a:bodyPr>
          <a:lstStyle/>
          <a:p>
            <a:pPr marL="0" lvl="0" indent="0" algn="l" rtl="0">
              <a:lnSpc>
                <a:spcPct val="118181"/>
              </a:lnSpc>
              <a:spcBef>
                <a:spcPts val="1200"/>
              </a:spcBef>
              <a:spcAft>
                <a:spcPts val="1200"/>
              </a:spcAft>
              <a:buNone/>
            </a:pPr>
            <a:r>
              <a:rPr lang="ja" sz="1600" b="1" dirty="0">
                <a:latin typeface="Meiryo"/>
                <a:ea typeface="Meiryo"/>
                <a:cs typeface="Meiryo"/>
                <a:sym typeface="Meiryo"/>
              </a:rPr>
              <a:t>・骨格の表示、ロボットの説明等を実施してみたが、短期記憶障害に向けた対応を開発中</a:t>
            </a:r>
            <a:endParaRPr sz="1500" dirty="0"/>
          </a:p>
        </p:txBody>
      </p:sp>
      <p:sp>
        <p:nvSpPr>
          <p:cNvPr id="421" name="Google Shape;421;p46"/>
          <p:cNvSpPr txBox="1"/>
          <p:nvPr/>
        </p:nvSpPr>
        <p:spPr>
          <a:xfrm>
            <a:off x="81929" y="4052985"/>
            <a:ext cx="8897400" cy="711000"/>
          </a:xfrm>
          <a:prstGeom prst="rect">
            <a:avLst/>
          </a:prstGeom>
          <a:solidFill>
            <a:schemeClr val="lt1"/>
          </a:solidFill>
          <a:ln w="19050" cap="flat" cmpd="sng">
            <a:solidFill>
              <a:srgbClr val="00B050"/>
            </a:solidFill>
            <a:prstDash val="solid"/>
            <a:round/>
            <a:headEnd type="none" w="sm" len="sm"/>
            <a:tailEnd type="none" w="sm" len="sm"/>
          </a:ln>
          <a:effectLst>
            <a:outerShdw blurRad="57150" dist="19050" dir="5400000" algn="ctr" rotWithShape="0">
              <a:srgbClr val="000000">
                <a:alpha val="62750"/>
              </a:srgbClr>
            </a:outerShdw>
          </a:effectLst>
        </p:spPr>
        <p:txBody>
          <a:bodyPr spcFirstLastPara="1" wrap="square" lIns="68575" tIns="34275" rIns="68575" bIns="34275" anchor="t" anchorCtr="0">
            <a:noAutofit/>
          </a:bodyPr>
          <a:lstStyle/>
          <a:p>
            <a:pPr marL="0" marR="0" lvl="0" indent="0" algn="l" rtl="0">
              <a:lnSpc>
                <a:spcPct val="115000"/>
              </a:lnSpc>
              <a:spcBef>
                <a:spcPts val="0"/>
              </a:spcBef>
              <a:spcAft>
                <a:spcPts val="0"/>
              </a:spcAft>
              <a:buNone/>
            </a:pPr>
            <a:r>
              <a:rPr lang="ja" sz="1500" b="1">
                <a:solidFill>
                  <a:srgbClr val="3C4043"/>
                </a:solidFill>
                <a:latin typeface="Meiryo"/>
                <a:ea typeface="Meiryo"/>
                <a:cs typeface="Meiryo"/>
                <a:sym typeface="Meiryo"/>
              </a:rPr>
              <a:t>●説明員をロボットが対応する事により、スタッフは見守りに徹する事ができる。</a:t>
            </a:r>
            <a:endParaRPr sz="1500" b="1">
              <a:solidFill>
                <a:srgbClr val="3C4043"/>
              </a:solidFill>
              <a:latin typeface="Meiryo"/>
              <a:ea typeface="Meiryo"/>
              <a:cs typeface="Meiryo"/>
              <a:sym typeface="Meiryo"/>
            </a:endParaRPr>
          </a:p>
          <a:p>
            <a:pPr marL="0" lvl="0" indent="0" algn="l" rtl="0">
              <a:lnSpc>
                <a:spcPct val="115000"/>
              </a:lnSpc>
              <a:spcBef>
                <a:spcPts val="0"/>
              </a:spcBef>
              <a:spcAft>
                <a:spcPts val="0"/>
              </a:spcAft>
              <a:buNone/>
            </a:pPr>
            <a:r>
              <a:rPr lang="ja" sz="1500" b="1">
                <a:solidFill>
                  <a:srgbClr val="3C4043"/>
                </a:solidFill>
                <a:latin typeface="Meiryo"/>
                <a:ea typeface="Meiryo"/>
                <a:cs typeface="Meiryo"/>
                <a:sym typeface="Meiryo"/>
              </a:rPr>
              <a:t>●本機能が遠隔操作によりレクリエーション進行が完了できる事がわかった。</a:t>
            </a:r>
            <a:endParaRPr sz="1500" b="1">
              <a:solidFill>
                <a:srgbClr val="3C4043"/>
              </a:solidFill>
              <a:latin typeface="Meiryo"/>
              <a:ea typeface="Meiryo"/>
              <a:cs typeface="Meiryo"/>
              <a:sym typeface="Meiryo"/>
            </a:endParaRPr>
          </a:p>
        </p:txBody>
      </p:sp>
      <p:pic>
        <p:nvPicPr>
          <p:cNvPr id="423" name="Google Shape;423;p46"/>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D64B575B-3BC9-3FA3-475B-DC4E79CFD49E}"/>
              </a:ext>
            </a:extLst>
          </p:cNvPr>
          <p:cNvPicPr>
            <a:picLocks noChangeAspect="1"/>
          </p:cNvPicPr>
          <p:nvPr/>
        </p:nvPicPr>
        <p:blipFill>
          <a:blip r:embed="rId4"/>
          <a:stretch>
            <a:fillRect/>
          </a:stretch>
        </p:blipFill>
        <p:spPr>
          <a:xfrm>
            <a:off x="81930" y="972802"/>
            <a:ext cx="5306500" cy="2927724"/>
          </a:xfrm>
          <a:prstGeom prst="rect">
            <a:avLst/>
          </a:prstGeom>
        </p:spPr>
      </p:pic>
      <p:pic>
        <p:nvPicPr>
          <p:cNvPr id="5" name="図 4">
            <a:extLst>
              <a:ext uri="{FF2B5EF4-FFF2-40B4-BE49-F238E27FC236}">
                <a16:creationId xmlns:a16="http://schemas.microsoft.com/office/drawing/2014/main" id="{EDD8C225-92FA-D63C-A68F-24BFB2D9981B}"/>
              </a:ext>
            </a:extLst>
          </p:cNvPr>
          <p:cNvPicPr>
            <a:picLocks noChangeAspect="1"/>
          </p:cNvPicPr>
          <p:nvPr/>
        </p:nvPicPr>
        <p:blipFill>
          <a:blip r:embed="rId5"/>
          <a:stretch>
            <a:fillRect/>
          </a:stretch>
        </p:blipFill>
        <p:spPr>
          <a:xfrm>
            <a:off x="6369877" y="972801"/>
            <a:ext cx="2155541" cy="307690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3" name="図 2">
            <a:extLst>
              <a:ext uri="{FF2B5EF4-FFF2-40B4-BE49-F238E27FC236}">
                <a16:creationId xmlns:a16="http://schemas.microsoft.com/office/drawing/2014/main" id="{90036B4E-86F5-C3AE-E5DC-A9E4B980F1BA}"/>
              </a:ext>
            </a:extLst>
          </p:cNvPr>
          <p:cNvPicPr>
            <a:picLocks noChangeAspect="1"/>
          </p:cNvPicPr>
          <p:nvPr/>
        </p:nvPicPr>
        <p:blipFill>
          <a:blip r:embed="rId3"/>
          <a:stretch>
            <a:fillRect/>
          </a:stretch>
        </p:blipFill>
        <p:spPr>
          <a:xfrm>
            <a:off x="217713" y="1277878"/>
            <a:ext cx="8710748" cy="1557337"/>
          </a:xfrm>
          <a:prstGeom prst="rect">
            <a:avLst/>
          </a:prstGeom>
        </p:spPr>
      </p:pic>
      <p:sp>
        <p:nvSpPr>
          <p:cNvPr id="429" name="Google Shape;429;p47"/>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18</a:t>
            </a:fld>
            <a:endParaRPr/>
          </a:p>
        </p:txBody>
      </p:sp>
      <p:sp>
        <p:nvSpPr>
          <p:cNvPr id="430" name="Google Shape;430;p47"/>
          <p:cNvSpPr txBox="1"/>
          <p:nvPr/>
        </p:nvSpPr>
        <p:spPr>
          <a:xfrm>
            <a:off x="1188" y="56"/>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dirty="0">
                <a:solidFill>
                  <a:srgbClr val="FF0000"/>
                </a:solidFill>
              </a:rPr>
              <a:t>★タブレット開発</a:t>
            </a:r>
            <a:endParaRPr sz="1800" b="1" i="0" u="none" strike="noStrike" cap="none" dirty="0">
              <a:solidFill>
                <a:srgbClr val="FF0000"/>
              </a:solidFill>
              <a:latin typeface="Meiryo"/>
              <a:ea typeface="Meiryo"/>
              <a:cs typeface="Meiryo"/>
              <a:sym typeface="Meiryo"/>
            </a:endParaRPr>
          </a:p>
        </p:txBody>
      </p:sp>
      <p:sp>
        <p:nvSpPr>
          <p:cNvPr id="431" name="Google Shape;431;p47"/>
          <p:cNvSpPr txBox="1"/>
          <p:nvPr/>
        </p:nvSpPr>
        <p:spPr>
          <a:xfrm>
            <a:off x="217857" y="356360"/>
            <a:ext cx="8509500" cy="1037177"/>
          </a:xfrm>
          <a:prstGeom prst="rect">
            <a:avLst/>
          </a:prstGeom>
          <a:noFill/>
          <a:ln>
            <a:noFill/>
          </a:ln>
        </p:spPr>
        <p:txBody>
          <a:bodyPr spcFirstLastPara="1" wrap="square" lIns="91425" tIns="91425" rIns="91425" bIns="91425" anchor="ctr" anchorCtr="0">
            <a:spAutoFit/>
          </a:bodyPr>
          <a:lstStyle/>
          <a:p>
            <a:pPr marL="0" lvl="0" indent="0" algn="l" rtl="0">
              <a:lnSpc>
                <a:spcPct val="118181"/>
              </a:lnSpc>
              <a:spcBef>
                <a:spcPts val="1200"/>
              </a:spcBef>
              <a:spcAft>
                <a:spcPts val="1200"/>
              </a:spcAft>
              <a:buNone/>
            </a:pPr>
            <a:r>
              <a:rPr lang="ja" sz="1500" dirty="0">
                <a:latin typeface="Meiryo"/>
                <a:ea typeface="Meiryo"/>
                <a:cs typeface="Meiryo"/>
                <a:sym typeface="Meiryo"/>
              </a:rPr>
              <a:t>●遠隔制御できるため、利用者の後ろから見守る事が出来る。</a:t>
            </a:r>
            <a:br>
              <a:rPr lang="ja" sz="1500" dirty="0">
                <a:latin typeface="Meiryo"/>
                <a:ea typeface="Meiryo"/>
                <a:cs typeface="Meiryo"/>
                <a:sym typeface="Meiryo"/>
              </a:rPr>
            </a:br>
            <a:r>
              <a:rPr lang="ja" sz="1500" dirty="0">
                <a:latin typeface="Meiryo"/>
                <a:ea typeface="Meiryo"/>
                <a:cs typeface="Meiryo"/>
                <a:sym typeface="Meiryo"/>
              </a:rPr>
              <a:t>●同じネットワークであれば複数を同時に動かす事もできる。</a:t>
            </a:r>
            <a:endParaRPr dirty="0"/>
          </a:p>
        </p:txBody>
      </p:sp>
      <p:pic>
        <p:nvPicPr>
          <p:cNvPr id="432" name="Google Shape;432;p47"/>
          <p:cNvPicPr preferRelativeResize="0"/>
          <p:nvPr/>
        </p:nvPicPr>
        <p:blipFill>
          <a:blip r:embed="rId4">
            <a:alphaModFix/>
          </a:blip>
          <a:stretch>
            <a:fillRect/>
          </a:stretch>
        </p:blipFill>
        <p:spPr>
          <a:xfrm>
            <a:off x="3217075" y="3106110"/>
            <a:ext cx="2779070" cy="1479183"/>
          </a:xfrm>
          <a:prstGeom prst="rect">
            <a:avLst/>
          </a:prstGeom>
          <a:noFill/>
          <a:ln>
            <a:noFill/>
          </a:ln>
        </p:spPr>
      </p:pic>
      <p:pic>
        <p:nvPicPr>
          <p:cNvPr id="433" name="Google Shape;433;p47"/>
          <p:cNvPicPr preferRelativeResize="0"/>
          <p:nvPr/>
        </p:nvPicPr>
        <p:blipFill>
          <a:blip r:embed="rId5">
            <a:alphaModFix/>
          </a:blip>
          <a:stretch>
            <a:fillRect/>
          </a:stretch>
        </p:blipFill>
        <p:spPr>
          <a:xfrm>
            <a:off x="6110247" y="3106100"/>
            <a:ext cx="2779070" cy="1479200"/>
          </a:xfrm>
          <a:prstGeom prst="rect">
            <a:avLst/>
          </a:prstGeom>
          <a:noFill/>
          <a:ln>
            <a:noFill/>
          </a:ln>
        </p:spPr>
      </p:pic>
      <p:pic>
        <p:nvPicPr>
          <p:cNvPr id="434" name="Google Shape;434;p47"/>
          <p:cNvPicPr preferRelativeResize="0"/>
          <p:nvPr/>
        </p:nvPicPr>
        <p:blipFill>
          <a:blip r:embed="rId6">
            <a:alphaModFix/>
          </a:blip>
          <a:stretch>
            <a:fillRect/>
          </a:stretch>
        </p:blipFill>
        <p:spPr>
          <a:xfrm>
            <a:off x="217712" y="3106099"/>
            <a:ext cx="2779070" cy="1479192"/>
          </a:xfrm>
          <a:prstGeom prst="rect">
            <a:avLst/>
          </a:prstGeom>
          <a:noFill/>
          <a:ln>
            <a:noFill/>
          </a:ln>
        </p:spPr>
      </p:pic>
      <p:sp>
        <p:nvSpPr>
          <p:cNvPr id="437" name="Google Shape;437;p47"/>
          <p:cNvSpPr/>
          <p:nvPr/>
        </p:nvSpPr>
        <p:spPr>
          <a:xfrm>
            <a:off x="217712" y="2852733"/>
            <a:ext cx="2757719" cy="188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Quattrocento Sans"/>
                <a:ea typeface="Quattrocento Sans"/>
                <a:cs typeface="Quattrocento Sans"/>
                <a:sym typeface="Quattrocento Sans"/>
              </a:rPr>
              <a:t>10m離れて制御</a:t>
            </a:r>
            <a:endParaRPr>
              <a:latin typeface="Quattrocento Sans"/>
              <a:ea typeface="Quattrocento Sans"/>
              <a:cs typeface="Quattrocento Sans"/>
              <a:sym typeface="Quattrocento Sans"/>
            </a:endParaRPr>
          </a:p>
        </p:txBody>
      </p:sp>
      <p:sp>
        <p:nvSpPr>
          <p:cNvPr id="438" name="Google Shape;438;p47"/>
          <p:cNvSpPr/>
          <p:nvPr/>
        </p:nvSpPr>
        <p:spPr>
          <a:xfrm>
            <a:off x="3201641" y="2852733"/>
            <a:ext cx="2812200" cy="188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latin typeface="Quattrocento Sans"/>
                <a:ea typeface="Quattrocento Sans"/>
                <a:cs typeface="Quattrocento Sans"/>
                <a:sym typeface="Quattrocento Sans"/>
              </a:rPr>
              <a:t>3台、同時に制御</a:t>
            </a:r>
            <a:endParaRPr>
              <a:latin typeface="Quattrocento Sans"/>
              <a:ea typeface="Quattrocento Sans"/>
              <a:cs typeface="Quattrocento Sans"/>
              <a:sym typeface="Quattrocento Sans"/>
            </a:endParaRPr>
          </a:p>
        </p:txBody>
      </p:sp>
      <p:sp>
        <p:nvSpPr>
          <p:cNvPr id="439" name="Google Shape;439;p47"/>
          <p:cNvSpPr/>
          <p:nvPr/>
        </p:nvSpPr>
        <p:spPr>
          <a:xfrm>
            <a:off x="6109325" y="2852733"/>
            <a:ext cx="2812200" cy="188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dirty="0">
                <a:latin typeface="Quattrocento Sans"/>
                <a:ea typeface="Quattrocento Sans"/>
                <a:cs typeface="Quattrocento Sans"/>
                <a:sym typeface="Quattrocento Sans"/>
              </a:rPr>
              <a:t>こっそり制御</a:t>
            </a:r>
            <a:endParaRPr dirty="0">
              <a:latin typeface="Quattrocento Sans"/>
              <a:ea typeface="Quattrocento Sans"/>
              <a:cs typeface="Quattrocento Sans"/>
              <a:sym typeface="Quattrocento Sans"/>
            </a:endParaRPr>
          </a:p>
        </p:txBody>
      </p:sp>
      <p:pic>
        <p:nvPicPr>
          <p:cNvPr id="440" name="Google Shape;440;p47"/>
          <p:cNvPicPr preferRelativeResize="0"/>
          <p:nvPr/>
        </p:nvPicPr>
        <p:blipFill>
          <a:blip r:embed="rId7">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8"/>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19</a:t>
            </a:fld>
            <a:endParaRPr/>
          </a:p>
        </p:txBody>
      </p:sp>
      <p:sp>
        <p:nvSpPr>
          <p:cNvPr id="446" name="Google Shape;446;p48"/>
          <p:cNvSpPr txBox="1"/>
          <p:nvPr/>
        </p:nvSpPr>
        <p:spPr>
          <a:xfrm>
            <a:off x="1188" y="-2243"/>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a:solidFill>
                  <a:srgbClr val="FF0000"/>
                </a:solidFill>
              </a:rPr>
              <a:t>★ランキング対戦➡施設対抗や、家族対抗、社会を繋ぐ</a:t>
            </a:r>
            <a:endParaRPr sz="1800" b="1" i="0" u="none" strike="noStrike" cap="none">
              <a:solidFill>
                <a:srgbClr val="FF0000"/>
              </a:solidFill>
              <a:latin typeface="Meiryo"/>
              <a:ea typeface="Meiryo"/>
              <a:cs typeface="Meiryo"/>
              <a:sym typeface="Meiryo"/>
            </a:endParaRPr>
          </a:p>
        </p:txBody>
      </p:sp>
      <p:sp>
        <p:nvSpPr>
          <p:cNvPr id="447" name="Google Shape;447;p48"/>
          <p:cNvSpPr txBox="1"/>
          <p:nvPr/>
        </p:nvSpPr>
        <p:spPr>
          <a:xfrm>
            <a:off x="76200" y="885576"/>
            <a:ext cx="9144000" cy="4350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1200">
                <a:solidFill>
                  <a:srgbClr val="3C4043"/>
                </a:solidFill>
                <a:latin typeface="Meiryo"/>
                <a:ea typeface="Meiryo"/>
                <a:cs typeface="Meiryo"/>
                <a:sym typeface="Meiryo"/>
              </a:rPr>
              <a:t>●ｅスポーツイベント(ネットワークランキング)を作り、</a:t>
            </a:r>
            <a:br>
              <a:rPr lang="ja" sz="1200">
                <a:solidFill>
                  <a:srgbClr val="3C4043"/>
                </a:solidFill>
                <a:latin typeface="Meiryo"/>
                <a:ea typeface="Meiryo"/>
                <a:cs typeface="Meiryo"/>
                <a:sym typeface="Meiryo"/>
              </a:rPr>
            </a:br>
            <a:r>
              <a:rPr lang="ja" sz="1200">
                <a:solidFill>
                  <a:srgbClr val="3C4043"/>
                </a:solidFill>
                <a:latin typeface="Meiryo"/>
                <a:ea typeface="Meiryo"/>
                <a:cs typeface="Meiryo"/>
                <a:sym typeface="Meiryo"/>
              </a:rPr>
              <a:t>　目標をもって楽しく参加できる生きがいの場と、交流を作るシステムの開発</a:t>
            </a:r>
            <a:endParaRPr sz="1700" i="0" u="none" strike="noStrike" cap="none">
              <a:solidFill>
                <a:srgbClr val="3C4043"/>
              </a:solidFill>
              <a:latin typeface="Meiryo"/>
              <a:ea typeface="Meiryo"/>
              <a:cs typeface="Meiryo"/>
              <a:sym typeface="Meiryo"/>
            </a:endParaRPr>
          </a:p>
        </p:txBody>
      </p:sp>
      <p:sp>
        <p:nvSpPr>
          <p:cNvPr id="448" name="Google Shape;448;p48"/>
          <p:cNvSpPr txBox="1"/>
          <p:nvPr/>
        </p:nvSpPr>
        <p:spPr>
          <a:xfrm>
            <a:off x="76200" y="1422898"/>
            <a:ext cx="9144000" cy="309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1200">
                <a:solidFill>
                  <a:srgbClr val="3C4043"/>
                </a:solidFill>
                <a:latin typeface="Meiryo"/>
                <a:ea typeface="Meiryo"/>
                <a:cs typeface="Meiryo"/>
                <a:sym typeface="Meiryo"/>
              </a:rPr>
              <a:t>●予約自動ログインと、自動実行を作る事により、スタッフに負担をかけずに運動の参加が出来る</a:t>
            </a:r>
            <a:endParaRPr sz="1200">
              <a:solidFill>
                <a:srgbClr val="3C4043"/>
              </a:solidFill>
              <a:latin typeface="Meiryo"/>
              <a:ea typeface="Meiryo"/>
              <a:cs typeface="Meiryo"/>
              <a:sym typeface="Meiryo"/>
            </a:endParaRPr>
          </a:p>
        </p:txBody>
      </p:sp>
      <p:sp>
        <p:nvSpPr>
          <p:cNvPr id="449" name="Google Shape;449;p48"/>
          <p:cNvSpPr txBox="1"/>
          <p:nvPr/>
        </p:nvSpPr>
        <p:spPr>
          <a:xfrm>
            <a:off x="76200" y="296415"/>
            <a:ext cx="9141600" cy="415500"/>
          </a:xfrm>
          <a:prstGeom prst="rect">
            <a:avLst/>
          </a:prstGeom>
          <a:noFill/>
          <a:ln>
            <a:noFill/>
          </a:ln>
        </p:spPr>
        <p:txBody>
          <a:bodyPr spcFirstLastPara="1" wrap="square" lIns="91425" tIns="91425" rIns="91425" bIns="91425" anchor="t" anchorCtr="0">
            <a:spAutoFit/>
          </a:bodyPr>
          <a:lstStyle/>
          <a:p>
            <a:pPr marL="0" lvl="0" indent="0" algn="l" rtl="0">
              <a:lnSpc>
                <a:spcPct val="118181"/>
              </a:lnSpc>
              <a:spcBef>
                <a:spcPts val="1200"/>
              </a:spcBef>
              <a:spcAft>
                <a:spcPts val="1200"/>
              </a:spcAft>
              <a:buNone/>
            </a:pPr>
            <a:r>
              <a:rPr lang="ja" sz="1500" b="1" dirty="0">
                <a:latin typeface="Meiryo"/>
                <a:ea typeface="Meiryo"/>
                <a:cs typeface="Meiryo"/>
                <a:sym typeface="Meiryo"/>
              </a:rPr>
              <a:t>毎日でも遊びたくなる心理。皆で楽しめる楽しいゲームと、参加しやすい環境を作る</a:t>
            </a:r>
            <a:endParaRPr dirty="0"/>
          </a:p>
        </p:txBody>
      </p:sp>
      <p:pic>
        <p:nvPicPr>
          <p:cNvPr id="452" name="Google Shape;452;p48"/>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8" name="図 7">
            <a:extLst>
              <a:ext uri="{FF2B5EF4-FFF2-40B4-BE49-F238E27FC236}">
                <a16:creationId xmlns:a16="http://schemas.microsoft.com/office/drawing/2014/main" id="{4611D678-B2AB-7B48-171F-279163AC0DF6}"/>
              </a:ext>
            </a:extLst>
          </p:cNvPr>
          <p:cNvPicPr>
            <a:picLocks noChangeAspect="1"/>
          </p:cNvPicPr>
          <p:nvPr/>
        </p:nvPicPr>
        <p:blipFill>
          <a:blip r:embed="rId4"/>
          <a:stretch>
            <a:fillRect/>
          </a:stretch>
        </p:blipFill>
        <p:spPr>
          <a:xfrm>
            <a:off x="57569" y="1822742"/>
            <a:ext cx="9066835" cy="279163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7"/>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a:t>
            </a:fld>
            <a:endParaRPr/>
          </a:p>
        </p:txBody>
      </p:sp>
      <p:pic>
        <p:nvPicPr>
          <p:cNvPr id="157" name="Google Shape;157;p27"/>
          <p:cNvPicPr preferRelativeResize="0"/>
          <p:nvPr/>
        </p:nvPicPr>
        <p:blipFill>
          <a:blip r:embed="rId3">
            <a:alphaModFix/>
          </a:blip>
          <a:stretch>
            <a:fillRect/>
          </a:stretch>
        </p:blipFill>
        <p:spPr>
          <a:xfrm>
            <a:off x="5273625" y="256514"/>
            <a:ext cx="3088925" cy="4016374"/>
          </a:xfrm>
          <a:prstGeom prst="rect">
            <a:avLst/>
          </a:prstGeom>
          <a:noFill/>
          <a:ln>
            <a:noFill/>
          </a:ln>
        </p:spPr>
      </p:pic>
      <p:sp>
        <p:nvSpPr>
          <p:cNvPr id="158" name="Google Shape;158;p27"/>
          <p:cNvSpPr txBox="1"/>
          <p:nvPr/>
        </p:nvSpPr>
        <p:spPr>
          <a:xfrm>
            <a:off x="550800" y="1592150"/>
            <a:ext cx="4097400" cy="457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2000" b="1" dirty="0">
                <a:solidFill>
                  <a:srgbClr val="0D0D0D"/>
                </a:solidFill>
                <a:latin typeface="Meiryo"/>
                <a:ea typeface="Meiryo"/>
                <a:cs typeface="Meiryo"/>
                <a:sym typeface="Meiryo"/>
              </a:rPr>
              <a:t>●TANO</a:t>
            </a:r>
            <a:r>
              <a:rPr lang="ja-JP" altLang="en-US" sz="2000" b="1" dirty="0">
                <a:solidFill>
                  <a:srgbClr val="0D0D0D"/>
                </a:solidFill>
                <a:latin typeface="Meiryo"/>
                <a:ea typeface="Meiryo"/>
                <a:cs typeface="Meiryo"/>
                <a:sym typeface="Meiryo"/>
              </a:rPr>
              <a:t>とは</a:t>
            </a:r>
            <a:endParaRPr sz="2000" b="1" dirty="0">
              <a:solidFill>
                <a:srgbClr val="0D0D0D"/>
              </a:solidFill>
              <a:latin typeface="Meiryo"/>
              <a:ea typeface="Meiryo"/>
              <a:cs typeface="Meiryo"/>
              <a:sym typeface="Meiryo"/>
            </a:endParaRPr>
          </a:p>
        </p:txBody>
      </p:sp>
      <p:sp>
        <p:nvSpPr>
          <p:cNvPr id="159" name="Google Shape;159;p27"/>
          <p:cNvSpPr txBox="1"/>
          <p:nvPr/>
        </p:nvSpPr>
        <p:spPr>
          <a:xfrm>
            <a:off x="550800" y="2092613"/>
            <a:ext cx="4097400" cy="457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2000" b="1">
                <a:solidFill>
                  <a:srgbClr val="0D0D0D"/>
                </a:solidFill>
                <a:latin typeface="Meiryo"/>
                <a:ea typeface="Meiryo"/>
                <a:cs typeface="Meiryo"/>
                <a:sym typeface="Meiryo"/>
              </a:rPr>
              <a:t>●ニーズシーズに向けた取組</a:t>
            </a:r>
            <a:endParaRPr sz="2000" b="1">
              <a:solidFill>
                <a:srgbClr val="0D0D0D"/>
              </a:solidFill>
              <a:latin typeface="Meiryo"/>
              <a:ea typeface="Meiryo"/>
              <a:cs typeface="Meiryo"/>
              <a:sym typeface="Meiryo"/>
            </a:endParaRPr>
          </a:p>
        </p:txBody>
      </p:sp>
      <p:sp>
        <p:nvSpPr>
          <p:cNvPr id="160" name="Google Shape;160;p27"/>
          <p:cNvSpPr txBox="1"/>
          <p:nvPr/>
        </p:nvSpPr>
        <p:spPr>
          <a:xfrm>
            <a:off x="550800" y="2593076"/>
            <a:ext cx="4097400" cy="457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2000" b="1">
                <a:solidFill>
                  <a:srgbClr val="0D0D0D"/>
                </a:solidFill>
                <a:latin typeface="Meiryo"/>
                <a:ea typeface="Meiryo"/>
                <a:cs typeface="Meiryo"/>
                <a:sym typeface="Meiryo"/>
              </a:rPr>
              <a:t>●本事業の概要</a:t>
            </a:r>
            <a:endParaRPr sz="2000" b="1">
              <a:solidFill>
                <a:srgbClr val="0D0D0D"/>
              </a:solidFill>
              <a:latin typeface="Meiryo"/>
              <a:ea typeface="Meiryo"/>
              <a:cs typeface="Meiryo"/>
              <a:sym typeface="Meiryo"/>
            </a:endParaRPr>
          </a:p>
        </p:txBody>
      </p:sp>
      <p:sp>
        <p:nvSpPr>
          <p:cNvPr id="161" name="Google Shape;161;p27"/>
          <p:cNvSpPr txBox="1"/>
          <p:nvPr/>
        </p:nvSpPr>
        <p:spPr>
          <a:xfrm>
            <a:off x="550800" y="3093539"/>
            <a:ext cx="4097400" cy="457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ja" sz="2000" b="1" dirty="0">
                <a:solidFill>
                  <a:srgbClr val="0D0D0D"/>
                </a:solidFill>
                <a:latin typeface="Meiryo"/>
                <a:ea typeface="Meiryo"/>
                <a:cs typeface="Meiryo"/>
                <a:sym typeface="Meiryo"/>
              </a:rPr>
              <a:t>●開発内容</a:t>
            </a:r>
            <a:endParaRPr sz="2000" b="1" dirty="0">
              <a:solidFill>
                <a:srgbClr val="0D0D0D"/>
              </a:solidFill>
              <a:latin typeface="Meiryo"/>
              <a:ea typeface="Meiryo"/>
              <a:cs typeface="Meiryo"/>
              <a:sym typeface="Meiryo"/>
            </a:endParaRPr>
          </a:p>
        </p:txBody>
      </p:sp>
      <p:pic>
        <p:nvPicPr>
          <p:cNvPr id="162" name="Google Shape;162;p27"/>
          <p:cNvPicPr preferRelativeResize="0"/>
          <p:nvPr/>
        </p:nvPicPr>
        <p:blipFill>
          <a:blip r:embed="rId4">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49"/>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20</a:t>
            </a:fld>
            <a:endParaRPr/>
          </a:p>
        </p:txBody>
      </p:sp>
      <p:sp>
        <p:nvSpPr>
          <p:cNvPr id="458" name="Google Shape;458;p49"/>
          <p:cNvSpPr txBox="1"/>
          <p:nvPr/>
        </p:nvSpPr>
        <p:spPr>
          <a:xfrm>
            <a:off x="1188" y="4288"/>
            <a:ext cx="9141600" cy="435000"/>
          </a:xfrm>
          <a:prstGeom prst="rect">
            <a:avLst/>
          </a:prstGeom>
          <a:solidFill>
            <a:srgbClr val="FFFF00"/>
          </a:solid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ja" sz="1800" b="1" dirty="0">
                <a:solidFill>
                  <a:srgbClr val="FF0000"/>
                </a:solidFill>
              </a:rPr>
              <a:t>★個別疾患抽出選択</a:t>
            </a:r>
            <a:endParaRPr sz="1800" b="1" i="0" u="none" strike="noStrike" cap="none" dirty="0">
              <a:solidFill>
                <a:srgbClr val="FF0000"/>
              </a:solidFill>
              <a:latin typeface="Meiryo"/>
              <a:ea typeface="Meiryo"/>
              <a:cs typeface="Meiryo"/>
              <a:sym typeface="Meiryo"/>
            </a:endParaRPr>
          </a:p>
        </p:txBody>
      </p:sp>
      <p:sp>
        <p:nvSpPr>
          <p:cNvPr id="459" name="Google Shape;459;p49"/>
          <p:cNvSpPr txBox="1"/>
          <p:nvPr/>
        </p:nvSpPr>
        <p:spPr>
          <a:xfrm>
            <a:off x="1200" y="307011"/>
            <a:ext cx="9141600" cy="764794"/>
          </a:xfrm>
          <a:prstGeom prst="rect">
            <a:avLst/>
          </a:prstGeom>
          <a:noFill/>
          <a:ln>
            <a:noFill/>
          </a:ln>
        </p:spPr>
        <p:txBody>
          <a:bodyPr spcFirstLastPara="1" wrap="square" lIns="91425" tIns="91425" rIns="91425" bIns="91425" anchor="ctr" anchorCtr="0">
            <a:spAutoFit/>
          </a:bodyPr>
          <a:lstStyle/>
          <a:p>
            <a:pPr marL="0" lvl="0" indent="0" algn="l" rtl="0">
              <a:lnSpc>
                <a:spcPct val="118181"/>
              </a:lnSpc>
              <a:spcBef>
                <a:spcPts val="1200"/>
              </a:spcBef>
              <a:spcAft>
                <a:spcPts val="1200"/>
              </a:spcAft>
              <a:buNone/>
            </a:pPr>
            <a:r>
              <a:rPr lang="ja" sz="1500" b="1" dirty="0">
                <a:latin typeface="Meiryo"/>
                <a:ea typeface="Meiryo"/>
                <a:cs typeface="Meiryo"/>
                <a:sym typeface="Meiryo"/>
              </a:rPr>
              <a:t>・揃った利用者から、上肢、下肢、認知機能データに基づき自動的にゲームの選択を出来るように</a:t>
            </a:r>
            <a:endParaRPr dirty="0"/>
          </a:p>
        </p:txBody>
      </p:sp>
      <p:pic>
        <p:nvPicPr>
          <p:cNvPr id="460" name="Google Shape;460;p49"/>
          <p:cNvPicPr preferRelativeResize="0"/>
          <p:nvPr/>
        </p:nvPicPr>
        <p:blipFill>
          <a:blip r:embed="rId3">
            <a:alphaModFix/>
          </a:blip>
          <a:stretch>
            <a:fillRect/>
          </a:stretch>
        </p:blipFill>
        <p:spPr>
          <a:xfrm>
            <a:off x="421375" y="1003064"/>
            <a:ext cx="1660075" cy="3063225"/>
          </a:xfrm>
          <a:prstGeom prst="rect">
            <a:avLst/>
          </a:prstGeom>
          <a:noFill/>
          <a:ln>
            <a:noFill/>
          </a:ln>
        </p:spPr>
      </p:pic>
      <p:sp>
        <p:nvSpPr>
          <p:cNvPr id="461" name="Google Shape;461;p49"/>
          <p:cNvSpPr/>
          <p:nvPr/>
        </p:nvSpPr>
        <p:spPr>
          <a:xfrm>
            <a:off x="2038375" y="1962150"/>
            <a:ext cx="2255652" cy="64630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b="1">
                <a:solidFill>
                  <a:srgbClr val="FF0000"/>
                </a:solidFill>
                <a:latin typeface="Quattrocento Sans"/>
                <a:ea typeface="Quattrocento Sans"/>
                <a:cs typeface="Quattrocento Sans"/>
                <a:sym typeface="Quattrocento Sans"/>
              </a:rPr>
              <a:t>上肢機能 5段階</a:t>
            </a:r>
            <a:endParaRPr>
              <a:latin typeface="Quattrocento Sans"/>
              <a:ea typeface="Quattrocento Sans"/>
              <a:cs typeface="Quattrocento Sans"/>
              <a:sym typeface="Quattrocento Sans"/>
            </a:endParaRPr>
          </a:p>
        </p:txBody>
      </p:sp>
      <p:sp>
        <p:nvSpPr>
          <p:cNvPr id="462" name="Google Shape;462;p49"/>
          <p:cNvSpPr/>
          <p:nvPr/>
        </p:nvSpPr>
        <p:spPr>
          <a:xfrm>
            <a:off x="2081450" y="2988350"/>
            <a:ext cx="2255652" cy="64630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b="1">
                <a:solidFill>
                  <a:srgbClr val="FF0000"/>
                </a:solidFill>
                <a:latin typeface="Quattrocento Sans"/>
                <a:ea typeface="Quattrocento Sans"/>
                <a:cs typeface="Quattrocento Sans"/>
                <a:sym typeface="Quattrocento Sans"/>
              </a:rPr>
              <a:t>下肢機能 5段階</a:t>
            </a:r>
            <a:endParaRPr>
              <a:latin typeface="Quattrocento Sans"/>
              <a:ea typeface="Quattrocento Sans"/>
              <a:cs typeface="Quattrocento Sans"/>
              <a:sym typeface="Quattrocento Sans"/>
            </a:endParaRPr>
          </a:p>
        </p:txBody>
      </p:sp>
      <p:sp>
        <p:nvSpPr>
          <p:cNvPr id="463" name="Google Shape;463;p49"/>
          <p:cNvSpPr/>
          <p:nvPr/>
        </p:nvSpPr>
        <p:spPr>
          <a:xfrm>
            <a:off x="2008925" y="973350"/>
            <a:ext cx="2255652" cy="64630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700" b="1">
                <a:solidFill>
                  <a:srgbClr val="FF0000"/>
                </a:solidFill>
                <a:latin typeface="Quattrocento Sans"/>
                <a:ea typeface="Quattrocento Sans"/>
                <a:cs typeface="Quattrocento Sans"/>
                <a:sym typeface="Quattrocento Sans"/>
              </a:rPr>
              <a:t>認知機能 5段階</a:t>
            </a:r>
            <a:endParaRPr>
              <a:latin typeface="Quattrocento Sans"/>
              <a:ea typeface="Quattrocento Sans"/>
              <a:cs typeface="Quattrocento Sans"/>
              <a:sym typeface="Quattrocento Sans"/>
            </a:endParaRPr>
          </a:p>
        </p:txBody>
      </p:sp>
      <p:sp>
        <p:nvSpPr>
          <p:cNvPr id="470" name="Google Shape;470;p49"/>
          <p:cNvSpPr txBox="1"/>
          <p:nvPr/>
        </p:nvSpPr>
        <p:spPr>
          <a:xfrm>
            <a:off x="236400" y="4084350"/>
            <a:ext cx="4100700" cy="6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b="1" dirty="0">
                <a:solidFill>
                  <a:srgbClr val="FF0000"/>
                </a:solidFill>
              </a:rPr>
              <a:t>性格や好みのデータや、</a:t>
            </a:r>
            <a:br>
              <a:rPr lang="en-US" altLang="ja" b="1" dirty="0">
                <a:solidFill>
                  <a:srgbClr val="FF0000"/>
                </a:solidFill>
              </a:rPr>
            </a:br>
            <a:r>
              <a:rPr lang="ja" sz="1600" b="1" dirty="0">
                <a:solidFill>
                  <a:srgbClr val="FF0000"/>
                </a:solidFill>
                <a:highlight>
                  <a:srgbClr val="FFFF00"/>
                </a:highlight>
              </a:rPr>
              <a:t>相性</a:t>
            </a:r>
            <a:r>
              <a:rPr lang="ja" b="1" dirty="0">
                <a:solidFill>
                  <a:srgbClr val="FF0000"/>
                </a:solidFill>
              </a:rPr>
              <a:t>なども必要な要素？</a:t>
            </a:r>
            <a:endParaRPr b="1" dirty="0">
              <a:solidFill>
                <a:srgbClr val="FF0000"/>
              </a:solidFill>
            </a:endParaRPr>
          </a:p>
        </p:txBody>
      </p:sp>
      <p:pic>
        <p:nvPicPr>
          <p:cNvPr id="471" name="Google Shape;471;p49"/>
          <p:cNvPicPr preferRelativeResize="0"/>
          <p:nvPr/>
        </p:nvPicPr>
        <p:blipFill>
          <a:blip r:embed="rId4">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0AD6A024-58F1-6899-BF50-6CE161E6E8A4}"/>
              </a:ext>
            </a:extLst>
          </p:cNvPr>
          <p:cNvPicPr>
            <a:picLocks noChangeAspect="1"/>
          </p:cNvPicPr>
          <p:nvPr/>
        </p:nvPicPr>
        <p:blipFill>
          <a:blip r:embed="rId5"/>
          <a:stretch>
            <a:fillRect/>
          </a:stretch>
        </p:blipFill>
        <p:spPr>
          <a:xfrm>
            <a:off x="4512452" y="924000"/>
            <a:ext cx="4156043" cy="35605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5" name="図 4">
            <a:extLst>
              <a:ext uri="{FF2B5EF4-FFF2-40B4-BE49-F238E27FC236}">
                <a16:creationId xmlns:a16="http://schemas.microsoft.com/office/drawing/2014/main" id="{EC138675-0F4B-4ADB-184A-02E0B1862024}"/>
              </a:ext>
            </a:extLst>
          </p:cNvPr>
          <p:cNvPicPr>
            <a:picLocks noChangeAspect="1"/>
          </p:cNvPicPr>
          <p:nvPr/>
        </p:nvPicPr>
        <p:blipFill>
          <a:blip r:embed="rId3"/>
          <a:stretch>
            <a:fillRect/>
          </a:stretch>
        </p:blipFill>
        <p:spPr>
          <a:xfrm>
            <a:off x="5591554" y="1005024"/>
            <a:ext cx="3447944" cy="2931547"/>
          </a:xfrm>
          <a:prstGeom prst="rect">
            <a:avLst/>
          </a:prstGeom>
        </p:spPr>
      </p:pic>
      <p:sp>
        <p:nvSpPr>
          <p:cNvPr id="487" name="Google Shape;487;p51"/>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21</a:t>
            </a:fld>
            <a:endParaRPr/>
          </a:p>
        </p:txBody>
      </p:sp>
      <p:sp>
        <p:nvSpPr>
          <p:cNvPr id="488" name="Google Shape;488;p51"/>
          <p:cNvSpPr txBox="1"/>
          <p:nvPr/>
        </p:nvSpPr>
        <p:spPr>
          <a:xfrm>
            <a:off x="1188" y="17350"/>
            <a:ext cx="9141600" cy="435000"/>
          </a:xfrm>
          <a:prstGeom prst="rect">
            <a:avLst/>
          </a:prstGeom>
          <a:solidFill>
            <a:srgbClr val="FFFF00"/>
          </a:solidFill>
          <a:ln>
            <a:noFill/>
          </a:ln>
          <a:effectLst>
            <a:outerShdw blurRad="57150" dist="19050" dir="5400000" algn="ctr" rotWithShape="0">
              <a:srgbClr val="000000">
                <a:alpha val="62750"/>
              </a:srgbClr>
            </a:outerShdw>
          </a:effectLst>
        </p:spPr>
        <p:txBody>
          <a:bodyPr spcFirstLastPara="1" wrap="square" lIns="68575" tIns="34275" rIns="68575" bIns="34275" anchor="ctr" anchorCtr="0">
            <a:noAutofit/>
          </a:bodyPr>
          <a:lstStyle/>
          <a:p>
            <a:pPr marL="0" lvl="0" indent="0" algn="l" rtl="0">
              <a:spcBef>
                <a:spcPts val="0"/>
              </a:spcBef>
              <a:spcAft>
                <a:spcPts val="0"/>
              </a:spcAft>
              <a:buNone/>
            </a:pPr>
            <a:r>
              <a:rPr lang="ja" sz="1800" b="1">
                <a:solidFill>
                  <a:srgbClr val="FF0000"/>
                </a:solidFill>
              </a:rPr>
              <a:t>★新型センサー(WEBカメラ)対応</a:t>
            </a:r>
            <a:endParaRPr sz="1800" b="1" i="0" u="none" strike="noStrike" cap="none">
              <a:solidFill>
                <a:srgbClr val="FF0000"/>
              </a:solidFill>
              <a:latin typeface="Meiryo"/>
              <a:ea typeface="Meiryo"/>
              <a:cs typeface="Meiryo"/>
              <a:sym typeface="Meiryo"/>
            </a:endParaRPr>
          </a:p>
        </p:txBody>
      </p:sp>
      <p:sp>
        <p:nvSpPr>
          <p:cNvPr id="495" name="Google Shape;495;p51"/>
          <p:cNvSpPr txBox="1"/>
          <p:nvPr/>
        </p:nvSpPr>
        <p:spPr>
          <a:xfrm>
            <a:off x="3523850" y="1284775"/>
            <a:ext cx="17496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・原価コスト↓</a:t>
            </a:r>
            <a:endParaRPr b="1">
              <a:solidFill>
                <a:srgbClr val="FF0000"/>
              </a:solidFill>
              <a:latin typeface="Quattrocento Sans"/>
              <a:ea typeface="Quattrocento Sans"/>
              <a:cs typeface="Quattrocento Sans"/>
              <a:sym typeface="Quattrocento Sans"/>
            </a:endParaRPr>
          </a:p>
        </p:txBody>
      </p:sp>
      <p:sp>
        <p:nvSpPr>
          <p:cNvPr id="496" name="Google Shape;496;p51"/>
          <p:cNvSpPr/>
          <p:nvPr/>
        </p:nvSpPr>
        <p:spPr>
          <a:xfrm>
            <a:off x="3634200" y="954013"/>
            <a:ext cx="1390800" cy="273900"/>
          </a:xfrm>
          <a:prstGeom prst="homePlat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FFF00"/>
                </a:solidFill>
                <a:latin typeface="Quattrocento Sans"/>
                <a:ea typeface="Quattrocento Sans"/>
                <a:cs typeface="Quattrocento Sans"/>
                <a:sym typeface="Quattrocento Sans"/>
              </a:rPr>
              <a:t>メリット</a:t>
            </a:r>
            <a:endParaRPr>
              <a:solidFill>
                <a:srgbClr val="FFFF00"/>
              </a:solidFill>
              <a:latin typeface="Quattrocento Sans"/>
              <a:ea typeface="Quattrocento Sans"/>
              <a:cs typeface="Quattrocento Sans"/>
              <a:sym typeface="Quattrocento Sans"/>
            </a:endParaRPr>
          </a:p>
        </p:txBody>
      </p:sp>
      <p:sp>
        <p:nvSpPr>
          <p:cNvPr id="497" name="Google Shape;497;p51"/>
          <p:cNvSpPr txBox="1"/>
          <p:nvPr/>
        </p:nvSpPr>
        <p:spPr>
          <a:xfrm>
            <a:off x="3504400" y="1854725"/>
            <a:ext cx="23889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・コンパクト1.3kg➡130g</a:t>
            </a:r>
            <a:endParaRPr b="1">
              <a:solidFill>
                <a:srgbClr val="FF0000"/>
              </a:solidFill>
              <a:latin typeface="Quattrocento Sans"/>
              <a:ea typeface="Quattrocento Sans"/>
              <a:cs typeface="Quattrocento Sans"/>
              <a:sym typeface="Quattrocento Sans"/>
            </a:endParaRPr>
          </a:p>
        </p:txBody>
      </p:sp>
      <p:sp>
        <p:nvSpPr>
          <p:cNvPr id="498" name="Google Shape;498;p51"/>
          <p:cNvSpPr txBox="1"/>
          <p:nvPr/>
        </p:nvSpPr>
        <p:spPr>
          <a:xfrm>
            <a:off x="3508925" y="2169300"/>
            <a:ext cx="17496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・手軽にデモ</a:t>
            </a:r>
            <a:endParaRPr b="1">
              <a:solidFill>
                <a:srgbClr val="FF0000"/>
              </a:solidFill>
              <a:latin typeface="Quattrocento Sans"/>
              <a:ea typeface="Quattrocento Sans"/>
              <a:cs typeface="Quattrocento Sans"/>
              <a:sym typeface="Quattrocento Sans"/>
            </a:endParaRPr>
          </a:p>
        </p:txBody>
      </p:sp>
      <p:sp>
        <p:nvSpPr>
          <p:cNvPr id="499" name="Google Shape;499;p51"/>
          <p:cNvSpPr/>
          <p:nvPr/>
        </p:nvSpPr>
        <p:spPr>
          <a:xfrm flipH="1">
            <a:off x="3589800" y="2966450"/>
            <a:ext cx="1420800" cy="273900"/>
          </a:xfrm>
          <a:prstGeom prst="homePlate">
            <a:avLst>
              <a:gd name="adj"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a:solidFill>
                  <a:srgbClr val="FFFF00"/>
                </a:solidFill>
                <a:latin typeface="Quattrocento Sans"/>
                <a:ea typeface="Quattrocento Sans"/>
                <a:cs typeface="Quattrocento Sans"/>
                <a:sym typeface="Quattrocento Sans"/>
              </a:rPr>
              <a:t>デメリット</a:t>
            </a:r>
            <a:endParaRPr>
              <a:solidFill>
                <a:srgbClr val="FFFF00"/>
              </a:solidFill>
              <a:latin typeface="Quattrocento Sans"/>
              <a:ea typeface="Quattrocento Sans"/>
              <a:cs typeface="Quattrocento Sans"/>
              <a:sym typeface="Quattrocento Sans"/>
            </a:endParaRPr>
          </a:p>
        </p:txBody>
      </p:sp>
      <p:sp>
        <p:nvSpPr>
          <p:cNvPr id="500" name="Google Shape;500;p51"/>
          <p:cNvSpPr txBox="1"/>
          <p:nvPr/>
        </p:nvSpPr>
        <p:spPr>
          <a:xfrm>
            <a:off x="3528550" y="3239708"/>
            <a:ext cx="20850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・奥行の精度が低い</a:t>
            </a:r>
            <a:endParaRPr b="1">
              <a:solidFill>
                <a:srgbClr val="FF0000"/>
              </a:solidFill>
              <a:latin typeface="Quattrocento Sans"/>
              <a:ea typeface="Quattrocento Sans"/>
              <a:cs typeface="Quattrocento Sans"/>
              <a:sym typeface="Quattrocento Sans"/>
            </a:endParaRPr>
          </a:p>
        </p:txBody>
      </p:sp>
      <p:sp>
        <p:nvSpPr>
          <p:cNvPr id="501" name="Google Shape;501;p51"/>
          <p:cNvSpPr txBox="1"/>
          <p:nvPr/>
        </p:nvSpPr>
        <p:spPr>
          <a:xfrm>
            <a:off x="3504400" y="2507542"/>
            <a:ext cx="24183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・顔や指の認識力が高い</a:t>
            </a:r>
            <a:endParaRPr b="1">
              <a:solidFill>
                <a:srgbClr val="FF0000"/>
              </a:solidFill>
              <a:latin typeface="Quattrocento Sans"/>
              <a:ea typeface="Quattrocento Sans"/>
              <a:cs typeface="Quattrocento Sans"/>
              <a:sym typeface="Quattrocento Sans"/>
            </a:endParaRPr>
          </a:p>
        </p:txBody>
      </p:sp>
      <p:sp>
        <p:nvSpPr>
          <p:cNvPr id="502" name="Google Shape;502;p51"/>
          <p:cNvSpPr txBox="1"/>
          <p:nvPr/>
        </p:nvSpPr>
        <p:spPr>
          <a:xfrm>
            <a:off x="3523850" y="1536350"/>
            <a:ext cx="2649000" cy="36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rgbClr val="FF0000"/>
                </a:solidFill>
                <a:latin typeface="Quattrocento Sans"/>
                <a:ea typeface="Quattrocento Sans"/>
                <a:cs typeface="Quattrocento Sans"/>
                <a:sym typeface="Quattrocento Sans"/>
              </a:rPr>
              <a:t>・汎用可(センサー依存なし)</a:t>
            </a:r>
            <a:endParaRPr b="1">
              <a:solidFill>
                <a:srgbClr val="FF0000"/>
              </a:solidFill>
              <a:latin typeface="Quattrocento Sans"/>
              <a:ea typeface="Quattrocento Sans"/>
              <a:cs typeface="Quattrocento Sans"/>
              <a:sym typeface="Quattrocento Sans"/>
            </a:endParaRPr>
          </a:p>
        </p:txBody>
      </p:sp>
      <p:pic>
        <p:nvPicPr>
          <p:cNvPr id="503" name="Google Shape;503;p51"/>
          <p:cNvPicPr preferRelativeResize="0"/>
          <p:nvPr/>
        </p:nvPicPr>
        <p:blipFill>
          <a:blip r:embed="rId4">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C6FDEA4D-2A17-78FA-864D-F33A1B654672}"/>
              </a:ext>
            </a:extLst>
          </p:cNvPr>
          <p:cNvPicPr>
            <a:picLocks noChangeAspect="1"/>
          </p:cNvPicPr>
          <p:nvPr/>
        </p:nvPicPr>
        <p:blipFill>
          <a:blip r:embed="rId5"/>
          <a:stretch>
            <a:fillRect/>
          </a:stretch>
        </p:blipFill>
        <p:spPr>
          <a:xfrm>
            <a:off x="-59994" y="999138"/>
            <a:ext cx="3615594" cy="2902172"/>
          </a:xfrm>
          <a:prstGeom prst="rect">
            <a:avLst/>
          </a:prstGeom>
        </p:spPr>
      </p:pic>
      <p:sp>
        <p:nvSpPr>
          <p:cNvPr id="4" name="テキスト ボックス 3">
            <a:extLst>
              <a:ext uri="{FF2B5EF4-FFF2-40B4-BE49-F238E27FC236}">
                <a16:creationId xmlns:a16="http://schemas.microsoft.com/office/drawing/2014/main" id="{98E2A5AC-4195-7DC9-31CF-09F918BB97E0}"/>
              </a:ext>
            </a:extLst>
          </p:cNvPr>
          <p:cNvSpPr txBox="1"/>
          <p:nvPr/>
        </p:nvSpPr>
        <p:spPr>
          <a:xfrm>
            <a:off x="96880" y="544849"/>
            <a:ext cx="8923020" cy="336887"/>
          </a:xfrm>
          <a:prstGeom prst="rect">
            <a:avLst/>
          </a:prstGeom>
          <a:noFill/>
        </p:spPr>
        <p:txBody>
          <a:bodyPr wrap="square">
            <a:spAutoFit/>
          </a:bodyPr>
          <a:lstStyle/>
          <a:p>
            <a:pPr marL="0" lvl="0" indent="0" algn="l" rtl="0">
              <a:lnSpc>
                <a:spcPct val="118181"/>
              </a:lnSpc>
              <a:spcBef>
                <a:spcPts val="1200"/>
              </a:spcBef>
              <a:spcAft>
                <a:spcPts val="1200"/>
              </a:spcAft>
              <a:buNone/>
            </a:pPr>
            <a:r>
              <a:rPr lang="ja" altLang="en-US" sz="1400" b="1" dirty="0">
                <a:latin typeface="Meiryo"/>
                <a:ea typeface="Meiryo"/>
                <a:cs typeface="Meiryo"/>
                <a:sym typeface="Meiryo"/>
              </a:rPr>
              <a:t>・</a:t>
            </a:r>
            <a:r>
              <a:rPr lang="en-US" altLang="ja" sz="1400" b="1" dirty="0">
                <a:latin typeface="Meiryo"/>
                <a:ea typeface="Meiryo"/>
                <a:cs typeface="Meiryo"/>
                <a:sym typeface="Meiryo"/>
              </a:rPr>
              <a:t>WEB</a:t>
            </a:r>
            <a:r>
              <a:rPr lang="ja-JP" altLang="en-US" sz="1400" b="1" dirty="0">
                <a:latin typeface="Meiryo"/>
                <a:ea typeface="Meiryo"/>
                <a:cs typeface="Meiryo"/>
                <a:sym typeface="Meiryo"/>
              </a:rPr>
              <a:t>カメラで動くように開発。</a:t>
            </a:r>
            <a:r>
              <a:rPr lang="en-US" altLang="ja-JP" sz="1400" b="1" dirty="0">
                <a:latin typeface="Meiryo"/>
                <a:ea typeface="Meiryo"/>
                <a:cs typeface="Meiryo"/>
                <a:sym typeface="Meiryo"/>
              </a:rPr>
              <a:t>100</a:t>
            </a:r>
            <a:r>
              <a:rPr lang="ja-JP" altLang="en-US" sz="1400" b="1" dirty="0">
                <a:latin typeface="Meiryo"/>
                <a:ea typeface="Meiryo"/>
                <a:cs typeface="Meiryo"/>
                <a:sym typeface="Meiryo"/>
              </a:rPr>
              <a:t>本近いコンテンツが動作可能に。</a:t>
            </a:r>
            <a:endParaRPr lang="ja-JP" altLang="en-US" dirty="0"/>
          </a:p>
        </p:txBody>
      </p:sp>
      <p:sp>
        <p:nvSpPr>
          <p:cNvPr id="7" name="テキスト ボックス 6">
            <a:extLst>
              <a:ext uri="{FF2B5EF4-FFF2-40B4-BE49-F238E27FC236}">
                <a16:creationId xmlns:a16="http://schemas.microsoft.com/office/drawing/2014/main" id="{38D0F4A7-BAD0-03F3-A227-8ED0AD1A1870}"/>
              </a:ext>
            </a:extLst>
          </p:cNvPr>
          <p:cNvSpPr txBox="1"/>
          <p:nvPr/>
        </p:nvSpPr>
        <p:spPr>
          <a:xfrm>
            <a:off x="96880" y="3954384"/>
            <a:ext cx="4666706" cy="591124"/>
          </a:xfrm>
          <a:prstGeom prst="rect">
            <a:avLst/>
          </a:prstGeom>
          <a:noFill/>
        </p:spPr>
        <p:txBody>
          <a:bodyPr wrap="square">
            <a:spAutoFit/>
          </a:bodyPr>
          <a:lstStyle/>
          <a:p>
            <a:pPr marL="0" lvl="0" indent="0" algn="l" rtl="0">
              <a:lnSpc>
                <a:spcPct val="118181"/>
              </a:lnSpc>
              <a:spcBef>
                <a:spcPts val="1200"/>
              </a:spcBef>
              <a:spcAft>
                <a:spcPts val="1200"/>
              </a:spcAft>
              <a:buNone/>
            </a:pPr>
            <a:r>
              <a:rPr lang="ja-JP" altLang="en-US" b="1" dirty="0">
                <a:latin typeface="Meiryo"/>
                <a:ea typeface="Meiryo"/>
                <a:cs typeface="Meiryo"/>
                <a:sym typeface="Meiryo"/>
              </a:rPr>
              <a:t>・個室への応用、在宅活用への応用等、</a:t>
            </a:r>
            <a:br>
              <a:rPr lang="ja-JP" altLang="en-US" b="1" dirty="0">
                <a:latin typeface="Meiryo"/>
                <a:ea typeface="Meiryo"/>
                <a:cs typeface="Meiryo"/>
                <a:sym typeface="Meiryo"/>
              </a:rPr>
            </a:br>
            <a:r>
              <a:rPr lang="ja-JP" altLang="en-US" b="1" dirty="0">
                <a:latin typeface="Meiryo"/>
                <a:ea typeface="Meiryo"/>
                <a:cs typeface="Meiryo"/>
                <a:sym typeface="Meiryo"/>
              </a:rPr>
              <a:t>   幅広い活用可能性と市場が広がっている。</a:t>
            </a:r>
            <a:endParaRPr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3"/>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22</a:t>
            </a:fld>
            <a:endParaRPr/>
          </a:p>
        </p:txBody>
      </p:sp>
      <p:sp>
        <p:nvSpPr>
          <p:cNvPr id="519" name="Google Shape;519;p53"/>
          <p:cNvSpPr txBox="1"/>
          <p:nvPr/>
        </p:nvSpPr>
        <p:spPr>
          <a:xfrm>
            <a:off x="2195760" y="597044"/>
            <a:ext cx="6363000" cy="674700"/>
          </a:xfrm>
          <a:prstGeom prst="rect">
            <a:avLst/>
          </a:prstGeom>
          <a:noFill/>
          <a:ln>
            <a:noFill/>
          </a:ln>
        </p:spPr>
        <p:txBody>
          <a:bodyPr spcFirstLastPara="1" wrap="square" lIns="91425" tIns="91425" rIns="91425" bIns="91425" anchor="t" anchorCtr="0">
            <a:noAutofit/>
          </a:bodyPr>
          <a:lstStyle/>
          <a:p>
            <a:pPr marL="0" lvl="0" indent="0" algn="l" rtl="0">
              <a:lnSpc>
                <a:spcPct val="118181"/>
              </a:lnSpc>
              <a:spcBef>
                <a:spcPts val="1200"/>
              </a:spcBef>
              <a:spcAft>
                <a:spcPts val="1200"/>
              </a:spcAft>
              <a:buNone/>
            </a:pPr>
            <a:r>
              <a:rPr lang="ja" sz="1500" b="1" dirty="0">
                <a:latin typeface="Meiryo"/>
                <a:ea typeface="Meiryo"/>
                <a:cs typeface="Meiryo"/>
                <a:sym typeface="Meiryo"/>
              </a:rPr>
              <a:t>レクリエーションの準備・進行をロボットが補助</a:t>
            </a:r>
            <a:br>
              <a:rPr lang="ja" sz="1500" b="1" dirty="0">
                <a:latin typeface="Meiryo"/>
                <a:ea typeface="Meiryo"/>
                <a:cs typeface="Meiryo"/>
                <a:sym typeface="Meiryo"/>
              </a:rPr>
            </a:br>
            <a:r>
              <a:rPr lang="ja" sz="1500" b="1" dirty="0">
                <a:latin typeface="Meiryo"/>
                <a:ea typeface="Meiryo"/>
                <a:cs typeface="Meiryo"/>
                <a:sym typeface="Meiryo"/>
              </a:rPr>
              <a:t>スタッフ不在でも、その場に集まり自ら遊ぶ環境を作る</a:t>
            </a:r>
            <a:endParaRPr sz="1500" b="1" dirty="0">
              <a:latin typeface="Meiryo"/>
              <a:ea typeface="Meiryo"/>
              <a:cs typeface="Meiryo"/>
              <a:sym typeface="Meiryo"/>
            </a:endParaRPr>
          </a:p>
        </p:txBody>
      </p:sp>
      <p:sp>
        <p:nvSpPr>
          <p:cNvPr id="520" name="Google Shape;520;p53"/>
          <p:cNvSpPr txBox="1"/>
          <p:nvPr/>
        </p:nvSpPr>
        <p:spPr>
          <a:xfrm>
            <a:off x="19800" y="3740350"/>
            <a:ext cx="9104400" cy="895200"/>
          </a:xfrm>
          <a:prstGeom prst="rect">
            <a:avLst/>
          </a:prstGeom>
          <a:solidFill>
            <a:schemeClr val="lt1"/>
          </a:solidFill>
          <a:ln w="19050" cap="flat" cmpd="sng">
            <a:solidFill>
              <a:srgbClr val="00B050"/>
            </a:solidFill>
            <a:prstDash val="solid"/>
            <a:round/>
            <a:headEnd type="none" w="sm" len="sm"/>
            <a:tailEnd type="none" w="sm" len="sm"/>
          </a:ln>
          <a:effectLst>
            <a:outerShdw blurRad="57150" dist="19050" dir="5400000" algn="ctr" rotWithShape="0">
              <a:srgbClr val="000000">
                <a:alpha val="62750"/>
              </a:srgbClr>
            </a:outerShdw>
          </a:effectLst>
        </p:spPr>
        <p:txBody>
          <a:bodyPr spcFirstLastPara="1" wrap="square" lIns="68575" tIns="34275" rIns="68575" bIns="34275" anchor="t" anchorCtr="0">
            <a:noAutofit/>
          </a:bodyPr>
          <a:lstStyle/>
          <a:p>
            <a:pPr marL="0" lvl="0" indent="0" algn="l" rtl="0">
              <a:spcBef>
                <a:spcPts val="0"/>
              </a:spcBef>
              <a:spcAft>
                <a:spcPts val="0"/>
              </a:spcAft>
              <a:buNone/>
            </a:pPr>
            <a:r>
              <a:rPr lang="ja" sz="1300" dirty="0">
                <a:solidFill>
                  <a:srgbClr val="6A6A71"/>
                </a:solidFill>
              </a:rPr>
              <a:t>施設長より「実際にお客さまが実証実験で取り組んでいる所を目にするまでは、正直不安な気持ちがありましたが、お客さまが一生懸命に、楽しく取り組む姿を拝見し、TANOとTANO坊が「人がいなくても」お客さまの意欲向上やADLの維持や向上に関わるリハビリ等につながっていく可能性を秘めており、その可能性を示唆していると感じました。</a:t>
            </a:r>
            <a:endParaRPr sz="1300" dirty="0">
              <a:solidFill>
                <a:srgbClr val="6A6A71"/>
              </a:solidFill>
            </a:endParaRPr>
          </a:p>
          <a:p>
            <a:pPr marL="0" lvl="0" indent="0" algn="l" rtl="0">
              <a:spcBef>
                <a:spcPts val="0"/>
              </a:spcBef>
              <a:spcAft>
                <a:spcPts val="0"/>
              </a:spcAft>
              <a:buNone/>
            </a:pPr>
            <a:r>
              <a:rPr lang="ja" sz="1300" dirty="0">
                <a:solidFill>
                  <a:srgbClr val="6A6A71"/>
                </a:solidFill>
              </a:rPr>
              <a:t>人財が限られ、不足が叫ばれている介護の現場でこそ必要と捉え、実証実験を通して寄与出来るように取り組みます。」</a:t>
            </a:r>
            <a:endParaRPr sz="1300" dirty="0">
              <a:solidFill>
                <a:srgbClr val="3C4043"/>
              </a:solidFill>
              <a:latin typeface="Meiryo"/>
              <a:ea typeface="Meiryo"/>
              <a:cs typeface="Meiryo"/>
              <a:sym typeface="Meiryo"/>
            </a:endParaRPr>
          </a:p>
        </p:txBody>
      </p:sp>
      <p:sp>
        <p:nvSpPr>
          <p:cNvPr id="526" name="Google Shape;526;p53"/>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r>
              <a:rPr lang="ja" sz="2600" b="1" dirty="0">
                <a:solidFill>
                  <a:schemeClr val="lt1"/>
                </a:solidFill>
                <a:latin typeface="Meiryo"/>
                <a:ea typeface="Meiryo"/>
                <a:cs typeface="Meiryo"/>
                <a:sym typeface="Meiryo"/>
              </a:rPr>
              <a:t>実証の様子</a:t>
            </a:r>
            <a:endParaRPr sz="2600" b="1" i="0" u="none" strike="noStrike" cap="none" dirty="0">
              <a:solidFill>
                <a:schemeClr val="lt1"/>
              </a:solidFill>
              <a:latin typeface="Meiryo"/>
              <a:ea typeface="Meiryo"/>
              <a:cs typeface="Meiryo"/>
              <a:sym typeface="Meiryo"/>
            </a:endParaRPr>
          </a:p>
        </p:txBody>
      </p:sp>
      <p:pic>
        <p:nvPicPr>
          <p:cNvPr id="527" name="Google Shape;527;p53"/>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4EF09380-351C-D230-5114-7E1B6B4A003D}"/>
              </a:ext>
            </a:extLst>
          </p:cNvPr>
          <p:cNvPicPr>
            <a:picLocks noChangeAspect="1"/>
          </p:cNvPicPr>
          <p:nvPr/>
        </p:nvPicPr>
        <p:blipFill>
          <a:blip r:embed="rId4"/>
          <a:stretch>
            <a:fillRect/>
          </a:stretch>
        </p:blipFill>
        <p:spPr>
          <a:xfrm>
            <a:off x="718457" y="1419765"/>
            <a:ext cx="7458891" cy="221323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54"/>
          <p:cNvSpPr txBox="1">
            <a:spLocks noGrp="1"/>
          </p:cNvSpPr>
          <p:nvPr>
            <p:ph type="title"/>
          </p:nvPr>
        </p:nvSpPr>
        <p:spPr>
          <a:xfrm>
            <a:off x="251926" y="0"/>
            <a:ext cx="8642400" cy="486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533" name="Google Shape;533;p54"/>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23</a:t>
            </a:fld>
            <a:endParaRPr/>
          </a:p>
        </p:txBody>
      </p:sp>
      <p:sp>
        <p:nvSpPr>
          <p:cNvPr id="534" name="Google Shape;534;p54"/>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期待と評価</a:t>
            </a:r>
            <a:endParaRPr sz="2600" b="1" i="0" u="none" strike="noStrike" cap="none">
              <a:solidFill>
                <a:schemeClr val="lt1"/>
              </a:solidFill>
              <a:latin typeface="Meiryo"/>
              <a:ea typeface="Meiryo"/>
              <a:cs typeface="Meiryo"/>
              <a:sym typeface="Meiryo"/>
            </a:endParaRPr>
          </a:p>
        </p:txBody>
      </p:sp>
      <p:sp>
        <p:nvSpPr>
          <p:cNvPr id="539" name="Google Shape;539;p54"/>
          <p:cNvSpPr txBox="1"/>
          <p:nvPr/>
        </p:nvSpPr>
        <p:spPr>
          <a:xfrm>
            <a:off x="59825" y="3333900"/>
            <a:ext cx="20244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dk1"/>
                </a:solidFill>
                <a:latin typeface="Quattrocento Sans"/>
                <a:ea typeface="Quattrocento Sans"/>
                <a:cs typeface="Quattrocento Sans"/>
                <a:sym typeface="Quattrocento Sans"/>
              </a:rPr>
              <a:t>香港での展示</a:t>
            </a:r>
            <a:endParaRPr b="1">
              <a:solidFill>
                <a:schemeClr val="dk1"/>
              </a:solidFill>
              <a:latin typeface="Quattrocento Sans"/>
              <a:ea typeface="Quattrocento Sans"/>
              <a:cs typeface="Quattrocento Sans"/>
              <a:sym typeface="Quattrocento Sans"/>
            </a:endParaRPr>
          </a:p>
        </p:txBody>
      </p:sp>
      <p:sp>
        <p:nvSpPr>
          <p:cNvPr id="540" name="Google Shape;540;p54"/>
          <p:cNvSpPr txBox="1"/>
          <p:nvPr/>
        </p:nvSpPr>
        <p:spPr>
          <a:xfrm>
            <a:off x="2156900" y="3333900"/>
            <a:ext cx="20244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dk1"/>
                </a:solidFill>
                <a:latin typeface="Quattrocento Sans"/>
                <a:ea typeface="Quattrocento Sans"/>
                <a:cs typeface="Quattrocento Sans"/>
                <a:sym typeface="Quattrocento Sans"/>
              </a:rPr>
              <a:t>韓国での展示</a:t>
            </a:r>
            <a:endParaRPr b="1">
              <a:solidFill>
                <a:schemeClr val="dk1"/>
              </a:solidFill>
              <a:latin typeface="Quattrocento Sans"/>
              <a:ea typeface="Quattrocento Sans"/>
              <a:cs typeface="Quattrocento Sans"/>
              <a:sym typeface="Quattrocento Sans"/>
            </a:endParaRPr>
          </a:p>
        </p:txBody>
      </p:sp>
      <p:sp>
        <p:nvSpPr>
          <p:cNvPr id="541" name="Google Shape;541;p54"/>
          <p:cNvSpPr txBox="1"/>
          <p:nvPr/>
        </p:nvSpPr>
        <p:spPr>
          <a:xfrm>
            <a:off x="6857688" y="3364924"/>
            <a:ext cx="20244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dirty="0">
                <a:solidFill>
                  <a:schemeClr val="dk1"/>
                </a:solidFill>
                <a:latin typeface="Quattrocento Sans"/>
                <a:ea typeface="Quattrocento Sans"/>
                <a:cs typeface="Quattrocento Sans"/>
                <a:sym typeface="Quattrocento Sans"/>
              </a:rPr>
              <a:t>被災地での活用</a:t>
            </a:r>
            <a:endParaRPr b="1" dirty="0">
              <a:solidFill>
                <a:schemeClr val="dk1"/>
              </a:solidFill>
              <a:latin typeface="Quattrocento Sans"/>
              <a:ea typeface="Quattrocento Sans"/>
              <a:cs typeface="Quattrocento Sans"/>
              <a:sym typeface="Quattrocento Sans"/>
            </a:endParaRPr>
          </a:p>
        </p:txBody>
      </p:sp>
      <p:sp>
        <p:nvSpPr>
          <p:cNvPr id="542" name="Google Shape;542;p54"/>
          <p:cNvSpPr txBox="1"/>
          <p:nvPr/>
        </p:nvSpPr>
        <p:spPr>
          <a:xfrm>
            <a:off x="4253977" y="3333900"/>
            <a:ext cx="2341800" cy="368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dirty="0">
                <a:solidFill>
                  <a:schemeClr val="dk1"/>
                </a:solidFill>
                <a:latin typeface="Quattrocento Sans"/>
                <a:ea typeface="Quattrocento Sans"/>
                <a:cs typeface="Quattrocento Sans"/>
                <a:sym typeface="Quattrocento Sans"/>
              </a:rPr>
              <a:t>万博関連イベント</a:t>
            </a:r>
            <a:endParaRPr b="1" dirty="0">
              <a:solidFill>
                <a:schemeClr val="dk1"/>
              </a:solidFill>
              <a:latin typeface="Quattrocento Sans"/>
              <a:ea typeface="Quattrocento Sans"/>
              <a:cs typeface="Quattrocento Sans"/>
              <a:sym typeface="Quattrocento Sans"/>
            </a:endParaRPr>
          </a:p>
        </p:txBody>
      </p:sp>
      <p:sp>
        <p:nvSpPr>
          <p:cNvPr id="543" name="Google Shape;543;p54"/>
          <p:cNvSpPr txBox="1"/>
          <p:nvPr/>
        </p:nvSpPr>
        <p:spPr>
          <a:xfrm>
            <a:off x="0" y="3931919"/>
            <a:ext cx="9104400" cy="716305"/>
          </a:xfrm>
          <a:prstGeom prst="rect">
            <a:avLst/>
          </a:prstGeom>
          <a:solidFill>
            <a:schemeClr val="lt1"/>
          </a:solidFill>
          <a:ln w="19050" cap="flat" cmpd="sng">
            <a:solidFill>
              <a:srgbClr val="00B050"/>
            </a:solidFill>
            <a:prstDash val="solid"/>
            <a:round/>
            <a:headEnd type="none" w="sm" len="sm"/>
            <a:tailEnd type="none" w="sm" len="sm"/>
          </a:ln>
          <a:effectLst>
            <a:outerShdw blurRad="57150" dist="19050" dir="5400000" algn="ctr" rotWithShape="0">
              <a:srgbClr val="000000">
                <a:alpha val="62750"/>
              </a:srgbClr>
            </a:outerShdw>
          </a:effectLst>
        </p:spPr>
        <p:txBody>
          <a:bodyPr spcFirstLastPara="1" wrap="square" lIns="68575" tIns="34275" rIns="68575" bIns="34275" anchor="t" anchorCtr="0">
            <a:noAutofit/>
          </a:bodyPr>
          <a:lstStyle/>
          <a:p>
            <a:pPr marL="0" lvl="0" indent="0" algn="l" rtl="0">
              <a:spcBef>
                <a:spcPts val="0"/>
              </a:spcBef>
              <a:spcAft>
                <a:spcPts val="0"/>
              </a:spcAft>
              <a:buNone/>
            </a:pPr>
            <a:r>
              <a:rPr lang="ja" sz="1300" dirty="0">
                <a:solidFill>
                  <a:srgbClr val="6A6A71"/>
                </a:solidFill>
              </a:rPr>
              <a:t>ロボットが話す事により、より人が近寄りやすくなり、楽しめる様子が伺えました。</a:t>
            </a:r>
            <a:br>
              <a:rPr lang="ja" sz="1300" dirty="0">
                <a:solidFill>
                  <a:srgbClr val="6A6A71"/>
                </a:solidFill>
              </a:rPr>
            </a:br>
            <a:r>
              <a:rPr lang="ja" sz="1300" dirty="0">
                <a:solidFill>
                  <a:srgbClr val="6A6A71"/>
                </a:solidFill>
              </a:rPr>
              <a:t>海外でも直ぐに販売したい等のニーズがあり、韓国語、広東語等、言語対応を急遽入れました。</a:t>
            </a:r>
            <a:endParaRPr sz="1300" dirty="0">
              <a:solidFill>
                <a:srgbClr val="6A6A71"/>
              </a:solidFill>
            </a:endParaRPr>
          </a:p>
          <a:p>
            <a:pPr marL="0" lvl="0" indent="0" algn="l" rtl="0">
              <a:spcBef>
                <a:spcPts val="0"/>
              </a:spcBef>
              <a:spcAft>
                <a:spcPts val="0"/>
              </a:spcAft>
              <a:buNone/>
            </a:pPr>
            <a:r>
              <a:rPr lang="ja" sz="1300" dirty="0">
                <a:solidFill>
                  <a:srgbClr val="6A6A71"/>
                </a:solidFill>
              </a:rPr>
              <a:t>本取り組みが次世代に向けて活躍できるように開発を続けていきたいと思います。</a:t>
            </a:r>
            <a:endParaRPr sz="1300" dirty="0">
              <a:solidFill>
                <a:srgbClr val="6A6A71"/>
              </a:solidFill>
            </a:endParaRPr>
          </a:p>
        </p:txBody>
      </p:sp>
      <p:pic>
        <p:nvPicPr>
          <p:cNvPr id="544" name="Google Shape;544;p54"/>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10" name="図 9">
            <a:extLst>
              <a:ext uri="{FF2B5EF4-FFF2-40B4-BE49-F238E27FC236}">
                <a16:creationId xmlns:a16="http://schemas.microsoft.com/office/drawing/2014/main" id="{0D715B94-0FC3-801F-D950-C9F03E7E09CA}"/>
              </a:ext>
            </a:extLst>
          </p:cNvPr>
          <p:cNvPicPr>
            <a:picLocks noChangeAspect="1"/>
          </p:cNvPicPr>
          <p:nvPr/>
        </p:nvPicPr>
        <p:blipFill>
          <a:blip r:embed="rId4"/>
          <a:stretch>
            <a:fillRect/>
          </a:stretch>
        </p:blipFill>
        <p:spPr>
          <a:xfrm>
            <a:off x="-13062" y="656797"/>
            <a:ext cx="9144000" cy="26925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55"/>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24</a:t>
            </a:fld>
            <a:endParaRPr/>
          </a:p>
        </p:txBody>
      </p:sp>
      <p:pic>
        <p:nvPicPr>
          <p:cNvPr id="551" name="Google Shape;551;p55"/>
          <p:cNvPicPr preferRelativeResize="0"/>
          <p:nvPr/>
        </p:nvPicPr>
        <p:blipFill>
          <a:blip r:embed="rId3">
            <a:alphaModFix/>
          </a:blip>
          <a:stretch>
            <a:fillRect/>
          </a:stretch>
        </p:blipFill>
        <p:spPr>
          <a:xfrm>
            <a:off x="526292" y="2806674"/>
            <a:ext cx="1468750" cy="293750"/>
          </a:xfrm>
          <a:prstGeom prst="rect">
            <a:avLst/>
          </a:prstGeom>
          <a:noFill/>
          <a:ln>
            <a:noFill/>
          </a:ln>
        </p:spPr>
      </p:pic>
      <p:sp>
        <p:nvSpPr>
          <p:cNvPr id="552" name="Google Shape;552;p55"/>
          <p:cNvSpPr txBox="1"/>
          <p:nvPr/>
        </p:nvSpPr>
        <p:spPr>
          <a:xfrm>
            <a:off x="1200" y="65421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lvl="0" indent="0" algn="ctr" rtl="0">
              <a:lnSpc>
                <a:spcPct val="150000"/>
              </a:lnSpc>
              <a:spcBef>
                <a:spcPts val="0"/>
              </a:spcBef>
              <a:spcAft>
                <a:spcPts val="0"/>
              </a:spcAft>
              <a:buNone/>
            </a:pPr>
            <a:r>
              <a:rPr lang="ja-JP" altLang="en-US" sz="1800" b="1" dirty="0">
                <a:solidFill>
                  <a:schemeClr val="lt1"/>
                </a:solidFill>
              </a:rPr>
              <a:t>リアルサイバースポーツ環境を作るコミュニケーションロボット</a:t>
            </a:r>
          </a:p>
        </p:txBody>
      </p:sp>
      <p:sp>
        <p:nvSpPr>
          <p:cNvPr id="2" name="タイトル 1">
            <a:extLst>
              <a:ext uri="{FF2B5EF4-FFF2-40B4-BE49-F238E27FC236}">
                <a16:creationId xmlns:a16="http://schemas.microsoft.com/office/drawing/2014/main" id="{025E65CB-10FB-058B-6F9D-F42365F94249}"/>
              </a:ext>
            </a:extLst>
          </p:cNvPr>
          <p:cNvSpPr txBox="1">
            <a:spLocks/>
          </p:cNvSpPr>
          <p:nvPr/>
        </p:nvSpPr>
        <p:spPr>
          <a:xfrm>
            <a:off x="5195956" y="3598891"/>
            <a:ext cx="1988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rtlCol="0" anchor="ctr">
            <a:spAutoFit/>
          </a:bodyPr>
          <a:lstStyle>
            <a:lvl1pPr algn="ctr" defTabSz="914400" rtl="0" eaLnBrk="1" latinLnBrk="0" hangingPunct="1">
              <a:spcBef>
                <a:spcPct val="0"/>
              </a:spcBef>
              <a:buNone/>
              <a:defRPr kumimoji="1" lang="ja-JP" altLang="en-US" sz="3600" b="1" kern="1200" dirty="0">
                <a:solidFill>
                  <a:schemeClr val="tx1"/>
                </a:solidFill>
                <a:latin typeface="Meiryo UI" pitchFamily="50" charset="-128"/>
                <a:ea typeface="Meiryo UI" pitchFamily="50" charset="-128"/>
                <a:cs typeface="Meiryo UI" pitchFamily="50" charset="-128"/>
              </a:defRPr>
            </a:lvl1pPr>
          </a:lstStyle>
          <a:p>
            <a:pPr algn="r"/>
            <a:r>
              <a:rPr lang="en-US" altLang="ja-JP" sz="1100" dirty="0"/>
              <a:t>TANOTECH</a:t>
            </a:r>
            <a:r>
              <a:rPr lang="ja-JP" altLang="en-US" sz="1100" dirty="0"/>
              <a:t>㈱</a:t>
            </a:r>
            <a:r>
              <a:rPr lang="en-US" altLang="ja-JP" sz="1100" dirty="0"/>
              <a:t> </a:t>
            </a:r>
            <a:br>
              <a:rPr lang="ja-JP" altLang="en-US" sz="1100" dirty="0"/>
            </a:br>
            <a:r>
              <a:rPr lang="ja-JP" altLang="en-US" sz="1100" dirty="0"/>
              <a:t>代表取締役　三田村　勉</a:t>
            </a:r>
            <a:endParaRPr lang="ja-JP" altLang="ja-JP" sz="1100" dirty="0"/>
          </a:p>
        </p:txBody>
      </p:sp>
      <p:pic>
        <p:nvPicPr>
          <p:cNvPr id="1026" name="Picture 2">
            <a:extLst>
              <a:ext uri="{FF2B5EF4-FFF2-40B4-BE49-F238E27FC236}">
                <a16:creationId xmlns:a16="http://schemas.microsoft.com/office/drawing/2014/main" id="{5BB51143-1CC8-DFFD-DB0C-01D44BAB8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6723" y="2744271"/>
            <a:ext cx="1488327" cy="14883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563EE71-D10E-8352-BB0B-007F58C88C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0247" y="2701856"/>
            <a:ext cx="1488327" cy="148832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9A61865-5B43-6624-C961-A71E41B87ED3}"/>
              </a:ext>
            </a:extLst>
          </p:cNvPr>
          <p:cNvSpPr txBox="1"/>
          <p:nvPr/>
        </p:nvSpPr>
        <p:spPr>
          <a:xfrm>
            <a:off x="4839788" y="4088811"/>
            <a:ext cx="3814665" cy="307777"/>
          </a:xfrm>
          <a:prstGeom prst="rect">
            <a:avLst/>
          </a:prstGeom>
          <a:noFill/>
        </p:spPr>
        <p:txBody>
          <a:bodyPr wrap="square">
            <a:spAutoFit/>
          </a:bodyPr>
          <a:lstStyle/>
          <a:p>
            <a:pPr algn="r"/>
            <a:r>
              <a:rPr lang="en-US" altLang="ja-JP" sz="1400" dirty="0">
                <a:hlinkClick r:id="rId6">
                  <a:extLst>
                    <a:ext uri="{A12FA001-AC4F-418D-AE19-62706E023703}">
                      <ahyp:hlinkClr xmlns:ahyp="http://schemas.microsoft.com/office/drawing/2018/hyperlinkcolor" val="tx"/>
                    </a:ext>
                  </a:extLst>
                </a:hlinkClick>
              </a:rPr>
              <a:t>https://www.facebook.com/tsutomu.mitamura</a:t>
            </a:r>
            <a:endParaRPr lang="ja-JP" altLang="en-US" dirty="0"/>
          </a:p>
        </p:txBody>
      </p:sp>
      <p:sp>
        <p:nvSpPr>
          <p:cNvPr id="6" name="テキスト ボックス 5">
            <a:extLst>
              <a:ext uri="{FF2B5EF4-FFF2-40B4-BE49-F238E27FC236}">
                <a16:creationId xmlns:a16="http://schemas.microsoft.com/office/drawing/2014/main" id="{658F69C3-8DD0-E8DA-5112-0F3DAAE89FF0}"/>
              </a:ext>
            </a:extLst>
          </p:cNvPr>
          <p:cNvSpPr txBox="1"/>
          <p:nvPr/>
        </p:nvSpPr>
        <p:spPr>
          <a:xfrm>
            <a:off x="1981980" y="4106837"/>
            <a:ext cx="1958951" cy="307777"/>
          </a:xfrm>
          <a:prstGeom prst="rect">
            <a:avLst/>
          </a:prstGeom>
          <a:noFill/>
        </p:spPr>
        <p:txBody>
          <a:bodyPr wrap="square">
            <a:spAutoFit/>
          </a:bodyPr>
          <a:lstStyle/>
          <a:p>
            <a:pPr algn="r"/>
            <a:r>
              <a:rPr lang="ja-JP" altLang="en-US" dirty="0"/>
              <a:t>https://tanotech.jp/</a:t>
            </a:r>
          </a:p>
        </p:txBody>
      </p:sp>
      <p:sp>
        <p:nvSpPr>
          <p:cNvPr id="8" name="Google Shape;151;p26">
            <a:extLst>
              <a:ext uri="{FF2B5EF4-FFF2-40B4-BE49-F238E27FC236}">
                <a16:creationId xmlns:a16="http://schemas.microsoft.com/office/drawing/2014/main" id="{AD9DCFCF-61C2-4B55-9DA0-DA55DD2E50C8}"/>
              </a:ext>
            </a:extLst>
          </p:cNvPr>
          <p:cNvSpPr txBox="1"/>
          <p:nvPr/>
        </p:nvSpPr>
        <p:spPr>
          <a:xfrm>
            <a:off x="1750217" y="102896"/>
            <a:ext cx="5351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ja" sz="2000" b="1" dirty="0">
                <a:solidFill>
                  <a:schemeClr val="dk1"/>
                </a:solidFill>
              </a:rPr>
              <a:t>ロボット介護機器開発等推進事業</a:t>
            </a:r>
            <a:endParaRPr dirty="0">
              <a:solidFill>
                <a:schemeClr val="dk1"/>
              </a:solidFill>
            </a:endParaRPr>
          </a:p>
        </p:txBody>
      </p:sp>
      <p:pic>
        <p:nvPicPr>
          <p:cNvPr id="1030" name="Picture 6" descr="最新版】SNS別 ロゴデータのダウンロードページまとめ ...">
            <a:extLst>
              <a:ext uri="{FF2B5EF4-FFF2-40B4-BE49-F238E27FC236}">
                <a16:creationId xmlns:a16="http://schemas.microsoft.com/office/drawing/2014/main" id="{1A3AA411-0E89-B461-9BE8-0CBBF98B8A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3086" y="2856879"/>
            <a:ext cx="457800" cy="457800"/>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556;p55">
            <a:extLst>
              <a:ext uri="{FF2B5EF4-FFF2-40B4-BE49-F238E27FC236}">
                <a16:creationId xmlns:a16="http://schemas.microsoft.com/office/drawing/2014/main" id="{BE9176AC-ED02-9A96-BB0E-222ED44D2CD4}"/>
              </a:ext>
            </a:extLst>
          </p:cNvPr>
          <p:cNvSpPr txBox="1"/>
          <p:nvPr/>
        </p:nvSpPr>
        <p:spPr>
          <a:xfrm>
            <a:off x="526292" y="3117321"/>
            <a:ext cx="1958951" cy="4578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US" altLang="ja-JP" sz="1100" b="1" dirty="0">
                <a:solidFill>
                  <a:srgbClr val="0D0D0D"/>
                </a:solidFill>
                <a:latin typeface="Meiryo"/>
                <a:ea typeface="Meiryo"/>
                <a:cs typeface="Meiryo"/>
                <a:sym typeface="Meiryo"/>
              </a:rPr>
              <a:t>WEB</a:t>
            </a:r>
            <a:r>
              <a:rPr lang="ja-JP" altLang="en-US" sz="1100" b="1" dirty="0">
                <a:solidFill>
                  <a:srgbClr val="0D0D0D"/>
                </a:solidFill>
                <a:latin typeface="Meiryo"/>
                <a:ea typeface="Meiryo"/>
                <a:cs typeface="Meiryo"/>
                <a:sym typeface="Meiryo"/>
              </a:rPr>
              <a:t>ページ</a:t>
            </a:r>
            <a:br>
              <a:rPr lang="ja-JP" altLang="en-US" sz="1100" b="1" dirty="0">
                <a:solidFill>
                  <a:srgbClr val="0D0D0D"/>
                </a:solidFill>
                <a:latin typeface="Meiryo"/>
                <a:ea typeface="Meiryo"/>
                <a:cs typeface="Meiryo"/>
                <a:sym typeface="Meiryo"/>
              </a:rPr>
            </a:br>
            <a:r>
              <a:rPr lang="ja-JP" altLang="en-US" sz="1100" b="1" dirty="0">
                <a:solidFill>
                  <a:srgbClr val="0D0D0D"/>
                </a:solidFill>
                <a:latin typeface="Meiryo"/>
                <a:ea typeface="Meiryo"/>
                <a:cs typeface="Meiryo"/>
                <a:sym typeface="Meiryo"/>
              </a:rPr>
              <a:t>お問い合わせフォームより</a:t>
            </a:r>
            <a:endParaRPr sz="1100" b="1" dirty="0">
              <a:solidFill>
                <a:srgbClr val="0D0D0D"/>
              </a:solidFill>
              <a:latin typeface="Meiryo"/>
              <a:ea typeface="Meiryo"/>
              <a:cs typeface="Meiryo"/>
              <a:sym typeface="Meiryo"/>
            </a:endParaRPr>
          </a:p>
        </p:txBody>
      </p:sp>
      <p:sp>
        <p:nvSpPr>
          <p:cNvPr id="10" name="Google Shape;556;p55">
            <a:extLst>
              <a:ext uri="{FF2B5EF4-FFF2-40B4-BE49-F238E27FC236}">
                <a16:creationId xmlns:a16="http://schemas.microsoft.com/office/drawing/2014/main" id="{F984684D-FD36-8161-518A-82373933CED9}"/>
              </a:ext>
            </a:extLst>
          </p:cNvPr>
          <p:cNvSpPr txBox="1"/>
          <p:nvPr/>
        </p:nvSpPr>
        <p:spPr>
          <a:xfrm>
            <a:off x="5827351" y="2836733"/>
            <a:ext cx="1488327" cy="674998"/>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0"/>
              </a:spcAft>
              <a:buNone/>
            </a:pPr>
            <a:r>
              <a:rPr lang="en-US" altLang="ja-JP" sz="1100" b="1" dirty="0">
                <a:solidFill>
                  <a:srgbClr val="0D0D0D"/>
                </a:solidFill>
                <a:latin typeface="Meiryo"/>
                <a:ea typeface="Meiryo"/>
                <a:cs typeface="Meiryo"/>
                <a:sym typeface="Meiryo"/>
              </a:rPr>
              <a:t>FaceBook</a:t>
            </a:r>
            <a:br>
              <a:rPr lang="en-US" altLang="ja-JP" sz="1100" b="1" dirty="0">
                <a:solidFill>
                  <a:srgbClr val="0D0D0D"/>
                </a:solidFill>
                <a:latin typeface="Meiryo"/>
                <a:ea typeface="Meiryo"/>
                <a:cs typeface="Meiryo"/>
                <a:sym typeface="Meiryo"/>
              </a:rPr>
            </a:br>
            <a:r>
              <a:rPr lang="ja-JP" altLang="en-US" sz="1100" b="1" dirty="0">
                <a:solidFill>
                  <a:srgbClr val="0D0D0D"/>
                </a:solidFill>
                <a:latin typeface="Meiryo"/>
                <a:ea typeface="Meiryo"/>
                <a:cs typeface="Meiryo"/>
                <a:sym typeface="Meiryo"/>
              </a:rPr>
              <a:t>メッセージ後に</a:t>
            </a:r>
            <a:br>
              <a:rPr lang="ja-JP" altLang="en-US" sz="1100" b="1" dirty="0">
                <a:solidFill>
                  <a:srgbClr val="0D0D0D"/>
                </a:solidFill>
                <a:latin typeface="Meiryo"/>
                <a:ea typeface="Meiryo"/>
                <a:cs typeface="Meiryo"/>
                <a:sym typeface="Meiryo"/>
              </a:rPr>
            </a:br>
            <a:r>
              <a:rPr lang="ja-JP" altLang="en-US" sz="1100" b="1" dirty="0">
                <a:solidFill>
                  <a:srgbClr val="0D0D0D"/>
                </a:solidFill>
                <a:latin typeface="Meiryo"/>
                <a:ea typeface="Meiryo"/>
                <a:cs typeface="Meiryo"/>
                <a:sym typeface="Meiryo"/>
              </a:rPr>
              <a:t>直接申請下さい</a:t>
            </a:r>
            <a:br>
              <a:rPr lang="ja-JP" altLang="en-US" sz="1100" b="1" dirty="0">
                <a:solidFill>
                  <a:srgbClr val="0D0D0D"/>
                </a:solidFill>
                <a:latin typeface="Meiryo"/>
                <a:ea typeface="Meiryo"/>
                <a:cs typeface="Meiryo"/>
                <a:sym typeface="Meiryo"/>
              </a:rPr>
            </a:br>
            <a:endParaRPr sz="1100" b="1" dirty="0">
              <a:solidFill>
                <a:srgbClr val="0D0D0D"/>
              </a:solidFill>
              <a:latin typeface="Meiryo"/>
              <a:ea typeface="Meiryo"/>
              <a:cs typeface="Meiryo"/>
              <a:sym typeface="Meiryo"/>
            </a:endParaRPr>
          </a:p>
        </p:txBody>
      </p:sp>
      <p:pic>
        <p:nvPicPr>
          <p:cNvPr id="12" name="Google Shape;169;p29">
            <a:extLst>
              <a:ext uri="{FF2B5EF4-FFF2-40B4-BE49-F238E27FC236}">
                <a16:creationId xmlns:a16="http://schemas.microsoft.com/office/drawing/2014/main" id="{388031D9-7F92-801A-0410-FA807E983D18}"/>
              </a:ext>
            </a:extLst>
          </p:cNvPr>
          <p:cNvPicPr preferRelativeResize="0"/>
          <p:nvPr/>
        </p:nvPicPr>
        <p:blipFill rotWithShape="1">
          <a:blip r:embed="rId8">
            <a:alphaModFix/>
          </a:blip>
          <a:srcRect/>
          <a:stretch/>
        </p:blipFill>
        <p:spPr>
          <a:xfrm>
            <a:off x="1134564" y="1436187"/>
            <a:ext cx="975088" cy="1089464"/>
          </a:xfrm>
          <a:prstGeom prst="rect">
            <a:avLst/>
          </a:prstGeom>
          <a:noFill/>
          <a:ln>
            <a:noFill/>
          </a:ln>
        </p:spPr>
      </p:pic>
      <p:sp>
        <p:nvSpPr>
          <p:cNvPr id="13" name="吹き出し: 角を丸めた四角形 12">
            <a:extLst>
              <a:ext uri="{FF2B5EF4-FFF2-40B4-BE49-F238E27FC236}">
                <a16:creationId xmlns:a16="http://schemas.microsoft.com/office/drawing/2014/main" id="{026F8961-FF6C-3A32-02B9-50B70D17EC9B}"/>
              </a:ext>
            </a:extLst>
          </p:cNvPr>
          <p:cNvSpPr/>
          <p:nvPr/>
        </p:nvSpPr>
        <p:spPr>
          <a:xfrm>
            <a:off x="2291997" y="1462609"/>
            <a:ext cx="5950666" cy="1077279"/>
          </a:xfrm>
          <a:prstGeom prst="wedgeRoundRectCallout">
            <a:avLst>
              <a:gd name="adj1" fmla="val -51824"/>
              <a:gd name="adj2" fmla="val -1554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800" dirty="0"/>
              <a:t>次世代に向けてバトンが渡せるように</a:t>
            </a:r>
            <a:br>
              <a:rPr kumimoji="1" lang="ja-JP" altLang="en-US" sz="1800" dirty="0"/>
            </a:br>
            <a:r>
              <a:rPr kumimoji="1" lang="ja-JP" altLang="en-US" sz="1800" dirty="0"/>
              <a:t>より良いものを連携して開発していきます</a:t>
            </a:r>
            <a:br>
              <a:rPr kumimoji="1" lang="ja-JP" altLang="en-US" sz="1800" dirty="0"/>
            </a:br>
            <a:r>
              <a:rPr kumimoji="1" lang="ja-JP" altLang="en-US" sz="1800" dirty="0"/>
              <a:t>お気軽にお問い合わせください</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9"/>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3</a:t>
            </a:fld>
            <a:endParaRPr/>
          </a:p>
        </p:txBody>
      </p:sp>
      <p:pic>
        <p:nvPicPr>
          <p:cNvPr id="176" name="Google Shape;176;p29"/>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9B7C95ED-F599-E2B7-610D-E0C90D9ED75A}"/>
              </a:ext>
            </a:extLst>
          </p:cNvPr>
          <p:cNvPicPr>
            <a:picLocks noChangeAspect="1"/>
          </p:cNvPicPr>
          <p:nvPr/>
        </p:nvPicPr>
        <p:blipFill>
          <a:blip r:embed="rId4"/>
          <a:stretch>
            <a:fillRect/>
          </a:stretch>
        </p:blipFill>
        <p:spPr>
          <a:xfrm>
            <a:off x="1097054" y="0"/>
            <a:ext cx="6949891" cy="468976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251926" y="0"/>
            <a:ext cx="8642400" cy="486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182" name="Google Shape;182;p30"/>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4</a:t>
            </a:fld>
            <a:endParaRPr/>
          </a:p>
        </p:txBody>
      </p:sp>
      <p:sp>
        <p:nvSpPr>
          <p:cNvPr id="183" name="Google Shape;183;p30"/>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TANOの歴史</a:t>
            </a:r>
            <a:endParaRPr sz="2600" b="1" i="0" u="none" strike="noStrike" cap="none">
              <a:solidFill>
                <a:schemeClr val="lt1"/>
              </a:solidFill>
              <a:latin typeface="Meiryo"/>
              <a:ea typeface="Meiryo"/>
              <a:cs typeface="Meiryo"/>
              <a:sym typeface="Meiryo"/>
            </a:endParaRPr>
          </a:p>
        </p:txBody>
      </p:sp>
      <p:sp>
        <p:nvSpPr>
          <p:cNvPr id="187" name="Google Shape;187;p30"/>
          <p:cNvSpPr txBox="1"/>
          <p:nvPr/>
        </p:nvSpPr>
        <p:spPr>
          <a:xfrm>
            <a:off x="1200" y="4114300"/>
            <a:ext cx="9141600" cy="6336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dirty="0">
                <a:solidFill>
                  <a:srgbClr val="0D0D0D"/>
                </a:solidFill>
                <a:latin typeface="Meiryo"/>
                <a:ea typeface="Meiryo"/>
                <a:cs typeface="Meiryo"/>
                <a:sym typeface="Meiryo"/>
              </a:rPr>
              <a:t>教育・技術・福祉が次世代のために繋がる願い</a:t>
            </a:r>
            <a:endParaRPr sz="2600" b="1" i="0" u="none" strike="noStrike" cap="none" dirty="0">
              <a:solidFill>
                <a:srgbClr val="0D0D0D"/>
              </a:solidFill>
              <a:latin typeface="Meiryo"/>
              <a:ea typeface="Meiryo"/>
              <a:cs typeface="Meiryo"/>
              <a:sym typeface="Meiryo"/>
            </a:endParaRPr>
          </a:p>
        </p:txBody>
      </p:sp>
      <p:pic>
        <p:nvPicPr>
          <p:cNvPr id="188" name="Google Shape;188;p30"/>
          <p:cNvPicPr preferRelativeResize="0"/>
          <p:nvPr/>
        </p:nvPicPr>
        <p:blipFill>
          <a:blip r:embed="rId3">
            <a:alphaModFix/>
          </a:blip>
          <a:stretch>
            <a:fillRect/>
          </a:stretch>
        </p:blipFill>
        <p:spPr>
          <a:xfrm>
            <a:off x="3990025" y="4742900"/>
            <a:ext cx="1468750" cy="293750"/>
          </a:xfrm>
          <a:prstGeom prst="rect">
            <a:avLst/>
          </a:prstGeom>
          <a:noFill/>
          <a:ln>
            <a:noFill/>
          </a:ln>
        </p:spPr>
      </p:pic>
      <p:sp>
        <p:nvSpPr>
          <p:cNvPr id="189" name="Google Shape;189;p30"/>
          <p:cNvSpPr/>
          <p:nvPr/>
        </p:nvSpPr>
        <p:spPr>
          <a:xfrm rot="-5400000">
            <a:off x="716700"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0" name="Google Shape;190;p30"/>
          <p:cNvSpPr/>
          <p:nvPr/>
        </p:nvSpPr>
        <p:spPr>
          <a:xfrm rot="-5400000">
            <a:off x="2154975"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1" name="Google Shape;191;p30"/>
          <p:cNvSpPr/>
          <p:nvPr/>
        </p:nvSpPr>
        <p:spPr>
          <a:xfrm rot="-5400000">
            <a:off x="3593250"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2" name="Google Shape;192;p30"/>
          <p:cNvSpPr/>
          <p:nvPr/>
        </p:nvSpPr>
        <p:spPr>
          <a:xfrm rot="-5400000">
            <a:off x="5031525"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3" name="Google Shape;193;p30"/>
          <p:cNvSpPr/>
          <p:nvPr/>
        </p:nvSpPr>
        <p:spPr>
          <a:xfrm rot="-5400000">
            <a:off x="6469800"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4" name="Google Shape;194;p30"/>
          <p:cNvSpPr/>
          <p:nvPr/>
        </p:nvSpPr>
        <p:spPr>
          <a:xfrm rot="-5400000">
            <a:off x="7908075" y="365087"/>
            <a:ext cx="521499" cy="1360700"/>
          </a:xfrm>
          <a:prstGeom prst="flowChartOffpageConnector">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195" name="Google Shape;195;p30"/>
          <p:cNvSpPr txBox="1"/>
          <p:nvPr/>
        </p:nvSpPr>
        <p:spPr>
          <a:xfrm>
            <a:off x="343427" y="736500"/>
            <a:ext cx="1182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2013</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（20本～）</a:t>
            </a:r>
            <a:endParaRPr b="1">
              <a:solidFill>
                <a:schemeClr val="lt1"/>
              </a:solidFill>
              <a:latin typeface="Meiryo"/>
              <a:ea typeface="Meiryo"/>
              <a:cs typeface="Meiryo"/>
              <a:sym typeface="Meiryo"/>
            </a:endParaRPr>
          </a:p>
        </p:txBody>
      </p:sp>
      <p:sp>
        <p:nvSpPr>
          <p:cNvPr id="196" name="Google Shape;196;p30"/>
          <p:cNvSpPr txBox="1"/>
          <p:nvPr/>
        </p:nvSpPr>
        <p:spPr>
          <a:xfrm>
            <a:off x="1801776" y="736500"/>
            <a:ext cx="1182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2014</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（40本～）</a:t>
            </a:r>
            <a:endParaRPr b="1">
              <a:solidFill>
                <a:schemeClr val="lt1"/>
              </a:solidFill>
              <a:latin typeface="Meiryo"/>
              <a:ea typeface="Meiryo"/>
              <a:cs typeface="Meiryo"/>
              <a:sym typeface="Meiryo"/>
            </a:endParaRPr>
          </a:p>
        </p:txBody>
      </p:sp>
      <p:sp>
        <p:nvSpPr>
          <p:cNvPr id="197" name="Google Shape;197;p30"/>
          <p:cNvSpPr txBox="1"/>
          <p:nvPr/>
        </p:nvSpPr>
        <p:spPr>
          <a:xfrm>
            <a:off x="3206852" y="736500"/>
            <a:ext cx="1182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2016</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（60本～）</a:t>
            </a:r>
            <a:endParaRPr b="1">
              <a:solidFill>
                <a:schemeClr val="lt1"/>
              </a:solidFill>
              <a:latin typeface="Meiryo"/>
              <a:ea typeface="Meiryo"/>
              <a:cs typeface="Meiryo"/>
              <a:sym typeface="Meiryo"/>
            </a:endParaRPr>
          </a:p>
        </p:txBody>
      </p:sp>
      <p:sp>
        <p:nvSpPr>
          <p:cNvPr id="198" name="Google Shape;198;p30"/>
          <p:cNvSpPr txBox="1"/>
          <p:nvPr/>
        </p:nvSpPr>
        <p:spPr>
          <a:xfrm>
            <a:off x="4612152" y="736500"/>
            <a:ext cx="1182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2018</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（80本～）</a:t>
            </a:r>
            <a:endParaRPr b="1">
              <a:solidFill>
                <a:schemeClr val="lt1"/>
              </a:solidFill>
              <a:latin typeface="Meiryo"/>
              <a:ea typeface="Meiryo"/>
              <a:cs typeface="Meiryo"/>
              <a:sym typeface="Meiryo"/>
            </a:endParaRPr>
          </a:p>
        </p:txBody>
      </p:sp>
      <p:sp>
        <p:nvSpPr>
          <p:cNvPr id="199" name="Google Shape;199;p30"/>
          <p:cNvSpPr txBox="1"/>
          <p:nvPr/>
        </p:nvSpPr>
        <p:spPr>
          <a:xfrm>
            <a:off x="6012228" y="736500"/>
            <a:ext cx="1278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2019</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（100本～）</a:t>
            </a:r>
            <a:endParaRPr b="1">
              <a:solidFill>
                <a:schemeClr val="lt1"/>
              </a:solidFill>
              <a:latin typeface="Meiryo"/>
              <a:ea typeface="Meiryo"/>
              <a:cs typeface="Meiryo"/>
              <a:sym typeface="Meiryo"/>
            </a:endParaRPr>
          </a:p>
        </p:txBody>
      </p:sp>
      <p:sp>
        <p:nvSpPr>
          <p:cNvPr id="200" name="Google Shape;200;p30"/>
          <p:cNvSpPr txBox="1"/>
          <p:nvPr/>
        </p:nvSpPr>
        <p:spPr>
          <a:xfrm>
            <a:off x="7412278" y="736500"/>
            <a:ext cx="1278600" cy="55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ja" b="1">
                <a:solidFill>
                  <a:schemeClr val="lt1"/>
                </a:solidFill>
                <a:latin typeface="Meiryo"/>
                <a:ea typeface="Meiryo"/>
                <a:cs typeface="Meiryo"/>
                <a:sym typeface="Meiryo"/>
              </a:rPr>
              <a:t>2020</a:t>
            </a:r>
            <a:endParaRPr b="1">
              <a:solidFill>
                <a:schemeClr val="lt1"/>
              </a:solidFill>
              <a:latin typeface="Meiryo"/>
              <a:ea typeface="Meiryo"/>
              <a:cs typeface="Meiryo"/>
              <a:sym typeface="Meiryo"/>
            </a:endParaRPr>
          </a:p>
          <a:p>
            <a:pPr marL="0" lvl="0" indent="0" algn="ctr" rtl="0">
              <a:spcBef>
                <a:spcPts val="0"/>
              </a:spcBef>
              <a:spcAft>
                <a:spcPts val="0"/>
              </a:spcAft>
              <a:buNone/>
            </a:pPr>
            <a:r>
              <a:rPr lang="ja" b="1">
                <a:solidFill>
                  <a:schemeClr val="lt1"/>
                </a:solidFill>
                <a:latin typeface="Meiryo"/>
                <a:ea typeface="Meiryo"/>
                <a:cs typeface="Meiryo"/>
                <a:sym typeface="Meiryo"/>
              </a:rPr>
              <a:t>（130本～）</a:t>
            </a:r>
            <a:endParaRPr b="1">
              <a:solidFill>
                <a:schemeClr val="lt1"/>
              </a:solidFill>
              <a:latin typeface="Meiryo"/>
              <a:ea typeface="Meiryo"/>
              <a:cs typeface="Meiryo"/>
              <a:sym typeface="Meiryo"/>
            </a:endParaRPr>
          </a:p>
        </p:txBody>
      </p:sp>
      <p:pic>
        <p:nvPicPr>
          <p:cNvPr id="3" name="図 2">
            <a:extLst>
              <a:ext uri="{FF2B5EF4-FFF2-40B4-BE49-F238E27FC236}">
                <a16:creationId xmlns:a16="http://schemas.microsoft.com/office/drawing/2014/main" id="{E3A60FAB-3609-AB40-77DE-8E4E5091DC0A}"/>
              </a:ext>
            </a:extLst>
          </p:cNvPr>
          <p:cNvPicPr>
            <a:picLocks noChangeAspect="1"/>
          </p:cNvPicPr>
          <p:nvPr/>
        </p:nvPicPr>
        <p:blipFill>
          <a:blip r:embed="rId4"/>
          <a:stretch>
            <a:fillRect/>
          </a:stretch>
        </p:blipFill>
        <p:spPr>
          <a:xfrm>
            <a:off x="457201" y="1391400"/>
            <a:ext cx="8550375" cy="259851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ニーズシーズに向けた取り組み</a:t>
            </a:r>
            <a:endParaRPr sz="2600" b="1" i="0" u="none" strike="noStrike" cap="none">
              <a:solidFill>
                <a:schemeClr val="lt1"/>
              </a:solidFill>
              <a:latin typeface="Meiryo"/>
              <a:ea typeface="Meiryo"/>
              <a:cs typeface="Meiryo"/>
              <a:sym typeface="Meiryo"/>
            </a:endParaRPr>
          </a:p>
        </p:txBody>
      </p:sp>
      <p:sp>
        <p:nvSpPr>
          <p:cNvPr id="207" name="Google Shape;207;p31"/>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5</a:t>
            </a:fld>
            <a:endParaRPr/>
          </a:p>
        </p:txBody>
      </p:sp>
      <p:graphicFrame>
        <p:nvGraphicFramePr>
          <p:cNvPr id="208" name="Google Shape;208;p31"/>
          <p:cNvGraphicFramePr/>
          <p:nvPr>
            <p:extLst>
              <p:ext uri="{D42A27DB-BD31-4B8C-83A1-F6EECF244321}">
                <p14:modId xmlns:p14="http://schemas.microsoft.com/office/powerpoint/2010/main" val="2368852061"/>
              </p:ext>
            </p:extLst>
          </p:nvPr>
        </p:nvGraphicFramePr>
        <p:xfrm>
          <a:off x="258288" y="1027100"/>
          <a:ext cx="8627425" cy="3075143"/>
        </p:xfrm>
        <a:graphic>
          <a:graphicData uri="http://schemas.openxmlformats.org/drawingml/2006/table">
            <a:tbl>
              <a:tblPr>
                <a:noFill/>
                <a:tableStyleId>{EEA6F9DE-7CAE-40B9-BAE4-68EA2CF88F6C}</a:tableStyleId>
              </a:tblPr>
              <a:tblGrid>
                <a:gridCol w="616500">
                  <a:extLst>
                    <a:ext uri="{9D8B030D-6E8A-4147-A177-3AD203B41FA5}">
                      <a16:colId xmlns:a16="http://schemas.microsoft.com/office/drawing/2014/main" val="20000"/>
                    </a:ext>
                  </a:extLst>
                </a:gridCol>
                <a:gridCol w="4219050">
                  <a:extLst>
                    <a:ext uri="{9D8B030D-6E8A-4147-A177-3AD203B41FA5}">
                      <a16:colId xmlns:a16="http://schemas.microsoft.com/office/drawing/2014/main" val="20001"/>
                    </a:ext>
                  </a:extLst>
                </a:gridCol>
                <a:gridCol w="3791875">
                  <a:extLst>
                    <a:ext uri="{9D8B030D-6E8A-4147-A177-3AD203B41FA5}">
                      <a16:colId xmlns:a16="http://schemas.microsoft.com/office/drawing/2014/main" val="20002"/>
                    </a:ext>
                  </a:extLst>
                </a:gridCol>
              </a:tblGrid>
              <a:tr h="387000">
                <a:tc>
                  <a:txBody>
                    <a:bodyPr/>
                    <a:lstStyle/>
                    <a:p>
                      <a:pPr marL="0" lvl="0" indent="0" algn="ctr" rtl="0">
                        <a:lnSpc>
                          <a:spcPct val="115000"/>
                        </a:lnSpc>
                        <a:spcBef>
                          <a:spcPts val="0"/>
                        </a:spcBef>
                        <a:spcAft>
                          <a:spcPts val="0"/>
                        </a:spcAft>
                        <a:buNone/>
                      </a:pPr>
                      <a:r>
                        <a:rPr lang="ja" sz="1100"/>
                        <a:t>2015</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spcBef>
                          <a:spcPts val="0"/>
                        </a:spcBef>
                        <a:spcAft>
                          <a:spcPts val="0"/>
                        </a:spcAft>
                        <a:buNone/>
                      </a:pPr>
                      <a:r>
                        <a:rPr lang="ja" sz="1100" b="1" dirty="0"/>
                        <a:t>公募型さがみロボット特区採択(神奈川県)</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a:t>リハビリテーションに使えるか</a:t>
                      </a:r>
                      <a:br>
                        <a:rPr lang="ja" sz="1100" b="1"/>
                      </a:br>
                      <a:r>
                        <a:rPr lang="ja" sz="1100" b="1"/>
                        <a:t>楽しくリハビリに取り組め、セルフエフィカシーが向上</a:t>
                      </a: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387000">
                <a:tc>
                  <a:txBody>
                    <a:bodyPr/>
                    <a:lstStyle/>
                    <a:p>
                      <a:pPr marL="0" lvl="0" indent="0" algn="ctr" rtl="0">
                        <a:lnSpc>
                          <a:spcPct val="115000"/>
                        </a:lnSpc>
                        <a:spcBef>
                          <a:spcPts val="0"/>
                        </a:spcBef>
                        <a:spcAft>
                          <a:spcPts val="0"/>
                        </a:spcAft>
                        <a:buNone/>
                      </a:pPr>
                      <a:r>
                        <a:rPr lang="ja" sz="1100"/>
                        <a:t>2016</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spcBef>
                          <a:spcPts val="0"/>
                        </a:spcBef>
                        <a:spcAft>
                          <a:spcPts val="0"/>
                        </a:spcAft>
                        <a:buNone/>
                      </a:pPr>
                      <a:r>
                        <a:rPr lang="ja" sz="1100" b="1" dirty="0"/>
                        <a:t>介護ロボットの開発と普及2016</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a:t>楽しむジャンルの介護予防システムの検証</a:t>
                      </a:r>
                      <a:endParaRPr sz="1100" b="1"/>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8825">
                <a:tc>
                  <a:txBody>
                    <a:bodyPr/>
                    <a:lstStyle/>
                    <a:p>
                      <a:pPr marL="0" lvl="0" indent="0" algn="ctr" rtl="0">
                        <a:lnSpc>
                          <a:spcPct val="115000"/>
                        </a:lnSpc>
                        <a:spcBef>
                          <a:spcPts val="0"/>
                        </a:spcBef>
                        <a:spcAft>
                          <a:spcPts val="0"/>
                        </a:spcAft>
                        <a:buNone/>
                      </a:pPr>
                      <a:r>
                        <a:rPr lang="ja" sz="1100"/>
                        <a:t>2017</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spcBef>
                          <a:spcPts val="0"/>
                        </a:spcBef>
                        <a:spcAft>
                          <a:spcPts val="0"/>
                        </a:spcAft>
                        <a:buNone/>
                      </a:pPr>
                      <a:r>
                        <a:rPr lang="ja" sz="1100" b="1" dirty="0"/>
                        <a:t>介護ロボットの開発と普及2017</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dirty="0"/>
                        <a:t>「TANO」のデモンストレーションの盛り上げ方やプログラムの選定等、レクチャーする</a:t>
                      </a:r>
                      <a:r>
                        <a:rPr lang="ja" sz="1100" b="1" dirty="0">
                          <a:solidFill>
                            <a:srgbClr val="FF0000"/>
                          </a:solidFill>
                        </a:rPr>
                        <a:t>人材育成</a:t>
                      </a:r>
                      <a:r>
                        <a:rPr lang="ja-JP" altLang="en-US" sz="1100" b="1" dirty="0">
                          <a:solidFill>
                            <a:srgbClr val="FF0000"/>
                          </a:solidFill>
                        </a:rPr>
                        <a:t>が課題</a:t>
                      </a:r>
                      <a:endParaRPr sz="1100" b="1" dirty="0">
                        <a:solidFill>
                          <a:srgbClr val="FF0000"/>
                        </a:solidFill>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41750">
                <a:tc>
                  <a:txBody>
                    <a:bodyPr/>
                    <a:lstStyle/>
                    <a:p>
                      <a:pPr marL="0" lvl="0" indent="0" algn="ctr" rtl="0">
                        <a:lnSpc>
                          <a:spcPct val="115000"/>
                        </a:lnSpc>
                        <a:spcBef>
                          <a:spcPts val="0"/>
                        </a:spcBef>
                        <a:spcAft>
                          <a:spcPts val="0"/>
                        </a:spcAft>
                        <a:buNone/>
                      </a:pPr>
                      <a:r>
                        <a:rPr lang="ja" sz="1100"/>
                        <a:t>2021</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spcBef>
                          <a:spcPts val="0"/>
                        </a:spcBef>
                        <a:spcAft>
                          <a:spcPts val="0"/>
                        </a:spcAft>
                        <a:buNone/>
                      </a:pPr>
                      <a:r>
                        <a:rPr lang="ja" sz="1200" b="1" dirty="0"/>
                        <a:t>介護ロボットの開発・実証・普及のプラットフォーム事業</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dirty="0"/>
                        <a:t>施設内におけるスタッフのレクリエーション負担軽減</a:t>
                      </a:r>
                      <a:endParaRPr sz="1100" b="1" dirty="0"/>
                    </a:p>
                    <a:p>
                      <a:pPr marL="0" lvl="0" indent="0" algn="l" rtl="0">
                        <a:spcBef>
                          <a:spcPts val="0"/>
                        </a:spcBef>
                        <a:spcAft>
                          <a:spcPts val="0"/>
                        </a:spcAft>
                        <a:buNone/>
                      </a:pPr>
                      <a:r>
                        <a:rPr lang="ja" sz="1100" b="1" dirty="0"/>
                        <a:t>施設で行う体力測定業務の負担軽減</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ctr" rtl="0">
                        <a:lnSpc>
                          <a:spcPct val="115000"/>
                        </a:lnSpc>
                        <a:spcBef>
                          <a:spcPts val="0"/>
                        </a:spcBef>
                        <a:spcAft>
                          <a:spcPts val="0"/>
                        </a:spcAft>
                        <a:buNone/>
                      </a:pPr>
                      <a:r>
                        <a:rPr lang="ja" sz="1100"/>
                        <a:t>2022</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lnSpc>
                          <a:spcPct val="115000"/>
                        </a:lnSpc>
                        <a:spcBef>
                          <a:spcPts val="0"/>
                        </a:spcBef>
                        <a:spcAft>
                          <a:spcPts val="0"/>
                        </a:spcAft>
                        <a:buNone/>
                      </a:pPr>
                      <a:r>
                        <a:rPr lang="ja" sz="1200" b="1" dirty="0"/>
                        <a:t>介護ロボットの開発・実証・普及のプラットフォーム事業</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dirty="0"/>
                        <a:t>動画司会による</a:t>
                      </a:r>
                      <a:r>
                        <a:rPr lang="ja" sz="1100" b="1" dirty="0">
                          <a:solidFill>
                            <a:srgbClr val="FF0000"/>
                          </a:solidFill>
                        </a:rPr>
                        <a:t>司会者の自動化</a:t>
                      </a:r>
                      <a:r>
                        <a:rPr lang="ja" sz="1100" b="1" dirty="0"/>
                        <a:t>が出来ないかの検証</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lnSpc>
                          <a:spcPct val="115000"/>
                        </a:lnSpc>
                        <a:spcBef>
                          <a:spcPts val="0"/>
                        </a:spcBef>
                        <a:spcAft>
                          <a:spcPts val="0"/>
                        </a:spcAft>
                        <a:buNone/>
                      </a:pPr>
                      <a:r>
                        <a:rPr lang="ja" sz="1100"/>
                        <a:t>2024</a:t>
                      </a:r>
                      <a:endParaRPr sz="110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8E8E8"/>
                    </a:solidFill>
                  </a:tcPr>
                </a:tc>
                <a:tc>
                  <a:txBody>
                    <a:bodyPr/>
                    <a:lstStyle/>
                    <a:p>
                      <a:pPr marL="0" lvl="0" indent="0" algn="l" rtl="0">
                        <a:lnSpc>
                          <a:spcPct val="115000"/>
                        </a:lnSpc>
                        <a:spcBef>
                          <a:spcPts val="0"/>
                        </a:spcBef>
                        <a:spcAft>
                          <a:spcPts val="0"/>
                        </a:spcAft>
                        <a:buNone/>
                      </a:pPr>
                      <a:r>
                        <a:rPr lang="ja" sz="1200" b="1" dirty="0"/>
                        <a:t>介護ロボットの開発・実証・普及のプラットフォーム事業</a:t>
                      </a:r>
                      <a:endParaRPr sz="12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ja" sz="1100" b="1" dirty="0"/>
                        <a:t>●</a:t>
                      </a:r>
                      <a:r>
                        <a:rPr lang="ja" sz="1100" b="1" dirty="0">
                          <a:solidFill>
                            <a:schemeClr val="tx1"/>
                          </a:solidFill>
                        </a:rPr>
                        <a:t>自動司会</a:t>
                      </a:r>
                      <a:r>
                        <a:rPr lang="ja" sz="1100" b="1" dirty="0"/>
                        <a:t>によるスタッフの負担軽減調査、(相談中)</a:t>
                      </a:r>
                      <a:endParaRPr sz="1100" b="1" dirty="0"/>
                    </a:p>
                    <a:p>
                      <a:pPr marL="0" lvl="0" indent="0" algn="l" rtl="0">
                        <a:spcBef>
                          <a:spcPts val="0"/>
                        </a:spcBef>
                        <a:spcAft>
                          <a:spcPts val="0"/>
                        </a:spcAft>
                        <a:buNone/>
                      </a:pPr>
                      <a:r>
                        <a:rPr lang="ja" sz="1100" b="1" dirty="0"/>
                        <a:t>●利用者の性格データに伴うマッチングのコミュケーション効果について(相談中)</a:t>
                      </a:r>
                      <a:endParaRPr sz="1100" b="1"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09" name="Google Shape;209;p31"/>
          <p:cNvPicPr preferRelativeResize="0"/>
          <p:nvPr/>
        </p:nvPicPr>
        <p:blipFill>
          <a:blip r:embed="rId3">
            <a:alphaModFix/>
          </a:blip>
          <a:stretch>
            <a:fillRect/>
          </a:stretch>
        </p:blipFill>
        <p:spPr>
          <a:xfrm>
            <a:off x="3990025" y="4742900"/>
            <a:ext cx="1468750" cy="293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2"/>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課題解決に向けての調整</a:t>
            </a:r>
            <a:endParaRPr sz="2600" b="1" i="0" u="none" strike="noStrike" cap="none">
              <a:solidFill>
                <a:schemeClr val="lt1"/>
              </a:solidFill>
              <a:latin typeface="Meiryo"/>
              <a:ea typeface="Meiryo"/>
              <a:cs typeface="Meiryo"/>
              <a:sym typeface="Meiryo"/>
            </a:endParaRPr>
          </a:p>
        </p:txBody>
      </p:sp>
      <p:sp>
        <p:nvSpPr>
          <p:cNvPr id="215" name="Google Shape;215;p32"/>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6</a:t>
            </a:fld>
            <a:endParaRPr/>
          </a:p>
        </p:txBody>
      </p:sp>
      <p:sp>
        <p:nvSpPr>
          <p:cNvPr id="216" name="Google Shape;216;p32"/>
          <p:cNvSpPr txBox="1"/>
          <p:nvPr/>
        </p:nvSpPr>
        <p:spPr>
          <a:xfrm>
            <a:off x="221400" y="1394250"/>
            <a:ext cx="8921400" cy="42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500"/>
              <a:t>・非装着・非接触型のモーショントレーニングツールTANOを使用したレクリエーションの実証評価</a:t>
            </a:r>
            <a:endParaRPr sz="1800">
              <a:solidFill>
                <a:schemeClr val="dk1"/>
              </a:solidFill>
              <a:latin typeface="Quattrocento Sans"/>
              <a:ea typeface="Quattrocento Sans"/>
              <a:cs typeface="Quattrocento Sans"/>
              <a:sym typeface="Quattrocento Sans"/>
            </a:endParaRPr>
          </a:p>
        </p:txBody>
      </p:sp>
      <p:sp>
        <p:nvSpPr>
          <p:cNvPr id="217" name="Google Shape;217;p32"/>
          <p:cNvSpPr txBox="1"/>
          <p:nvPr/>
        </p:nvSpPr>
        <p:spPr>
          <a:xfrm>
            <a:off x="242025" y="773738"/>
            <a:ext cx="6687300" cy="69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1500"/>
              <a:t>「介護ロボットの開発・実証・普及のプラットフォーム事業」</a:t>
            </a:r>
            <a:endParaRPr sz="1500"/>
          </a:p>
          <a:p>
            <a:pPr marL="0" lvl="0" indent="0" algn="l" rtl="0">
              <a:lnSpc>
                <a:spcPct val="115000"/>
              </a:lnSpc>
              <a:spcBef>
                <a:spcPts val="0"/>
              </a:spcBef>
              <a:spcAft>
                <a:spcPts val="0"/>
              </a:spcAft>
              <a:buNone/>
            </a:pPr>
            <a:r>
              <a:rPr lang="ja" sz="1600"/>
              <a:t>Future Care Lab in Japan</a:t>
            </a:r>
            <a:endParaRPr/>
          </a:p>
        </p:txBody>
      </p:sp>
      <p:sp>
        <p:nvSpPr>
          <p:cNvPr id="218" name="Google Shape;218;p32"/>
          <p:cNvSpPr txBox="1"/>
          <p:nvPr/>
        </p:nvSpPr>
        <p:spPr>
          <a:xfrm>
            <a:off x="259825" y="2244050"/>
            <a:ext cx="57177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dirty="0">
              <a:solidFill>
                <a:srgbClr val="383737"/>
              </a:solidFill>
              <a:highlight>
                <a:srgbClr val="FFFFFF"/>
              </a:highlight>
              <a:latin typeface="Meiryo"/>
              <a:ea typeface="Meiryo"/>
              <a:cs typeface="Meiryo"/>
              <a:sym typeface="Meiryo"/>
            </a:endParaRPr>
          </a:p>
          <a:p>
            <a:pPr marL="0" lvl="0" indent="0" algn="l" rtl="0">
              <a:spcBef>
                <a:spcPts val="0"/>
              </a:spcBef>
              <a:spcAft>
                <a:spcPts val="0"/>
              </a:spcAft>
              <a:buNone/>
            </a:pPr>
            <a:br>
              <a:rPr lang="ja" sz="1200" dirty="0">
                <a:solidFill>
                  <a:srgbClr val="383737"/>
                </a:solidFill>
                <a:highlight>
                  <a:srgbClr val="FFFFFF"/>
                </a:highlight>
                <a:latin typeface="Meiryo"/>
                <a:ea typeface="Meiryo"/>
                <a:cs typeface="Meiryo"/>
                <a:sym typeface="Meiryo"/>
              </a:rPr>
            </a:br>
            <a:r>
              <a:rPr lang="ja" sz="1200" dirty="0">
                <a:solidFill>
                  <a:srgbClr val="383737"/>
                </a:solidFill>
                <a:highlight>
                  <a:srgbClr val="FFFFFF"/>
                </a:highlight>
                <a:latin typeface="Meiryo"/>
                <a:ea typeface="Meiryo"/>
                <a:cs typeface="Meiryo"/>
                <a:sym typeface="Meiryo"/>
              </a:rPr>
              <a:t>レクリエーションの</a:t>
            </a:r>
            <a:r>
              <a:rPr lang="ja" sz="1200" b="1" dirty="0">
                <a:solidFill>
                  <a:srgbClr val="383737"/>
                </a:solidFill>
                <a:highlight>
                  <a:srgbClr val="FFFFFF"/>
                </a:highlight>
                <a:latin typeface="Meiryo"/>
                <a:ea typeface="Meiryo"/>
                <a:cs typeface="Meiryo"/>
                <a:sym typeface="Meiryo"/>
              </a:rPr>
              <a:t>事前準備の手間・時間が省け、慣れていない職員でもレクリエーションを実施出来た</a:t>
            </a:r>
            <a:r>
              <a:rPr lang="ja" sz="1200" dirty="0">
                <a:solidFill>
                  <a:srgbClr val="383737"/>
                </a:solidFill>
                <a:highlight>
                  <a:srgbClr val="FFFFFF"/>
                </a:highlight>
                <a:latin typeface="Meiryo"/>
                <a:ea typeface="Meiryo"/>
                <a:cs typeface="Meiryo"/>
                <a:sym typeface="Meiryo"/>
              </a:rPr>
              <a:t>ことから、</a:t>
            </a:r>
            <a:r>
              <a:rPr lang="ja" sz="1200" b="1" dirty="0">
                <a:solidFill>
                  <a:srgbClr val="383737"/>
                </a:solidFill>
                <a:highlight>
                  <a:srgbClr val="FFFFFF"/>
                </a:highlight>
                <a:latin typeface="Meiryo"/>
                <a:ea typeface="Meiryo"/>
                <a:cs typeface="Meiryo"/>
                <a:sym typeface="Meiryo"/>
              </a:rPr>
              <a:t>介護士の精神的負担の軽減</a:t>
            </a:r>
            <a:r>
              <a:rPr lang="ja" sz="1200" dirty="0">
                <a:solidFill>
                  <a:srgbClr val="383737"/>
                </a:solidFill>
                <a:highlight>
                  <a:srgbClr val="FFFFFF"/>
                </a:highlight>
                <a:latin typeface="Meiryo"/>
                <a:ea typeface="Meiryo"/>
                <a:cs typeface="Meiryo"/>
                <a:sym typeface="Meiryo"/>
              </a:rPr>
              <a:t>が示された。</a:t>
            </a:r>
            <a:endParaRPr sz="1200" dirty="0">
              <a:solidFill>
                <a:srgbClr val="383737"/>
              </a:solidFill>
              <a:highlight>
                <a:srgbClr val="FFFFFF"/>
              </a:highlight>
              <a:latin typeface="Meiryo"/>
              <a:ea typeface="Meiryo"/>
              <a:cs typeface="Meiryo"/>
              <a:sym typeface="Meiryo"/>
            </a:endParaRPr>
          </a:p>
          <a:p>
            <a:pPr marL="0" lvl="0" indent="0" algn="l" rtl="0">
              <a:spcBef>
                <a:spcPts val="0"/>
              </a:spcBef>
              <a:spcAft>
                <a:spcPts val="0"/>
              </a:spcAft>
              <a:buNone/>
            </a:pPr>
            <a:br>
              <a:rPr lang="ja" sz="1200" dirty="0">
                <a:solidFill>
                  <a:srgbClr val="383737"/>
                </a:solidFill>
                <a:highlight>
                  <a:srgbClr val="FFFFFF"/>
                </a:highlight>
                <a:latin typeface="Meiryo"/>
                <a:ea typeface="Meiryo"/>
                <a:cs typeface="Meiryo"/>
                <a:sym typeface="Meiryo"/>
              </a:rPr>
            </a:br>
            <a:r>
              <a:rPr lang="ja" sz="1200" b="1" dirty="0">
                <a:solidFill>
                  <a:srgbClr val="383737"/>
                </a:solidFill>
                <a:highlight>
                  <a:srgbClr val="FFFFFF"/>
                </a:highlight>
                <a:latin typeface="Meiryo"/>
                <a:ea typeface="Meiryo"/>
                <a:cs typeface="Meiryo"/>
                <a:sym typeface="Meiryo"/>
              </a:rPr>
              <a:t>介護時間が増えたことから、利用者との会話・コミュニケーションが増え、被介護者にレクリエーションを楽しんでもらえることが確認できた。</a:t>
            </a:r>
            <a:endParaRPr sz="1200" dirty="0">
              <a:solidFill>
                <a:srgbClr val="383737"/>
              </a:solidFill>
              <a:highlight>
                <a:srgbClr val="FFFFFF"/>
              </a:highlight>
              <a:latin typeface="Meiryo"/>
              <a:ea typeface="Meiryo"/>
              <a:cs typeface="Meiryo"/>
              <a:sym typeface="Meiryo"/>
            </a:endParaRPr>
          </a:p>
        </p:txBody>
      </p:sp>
      <p:sp>
        <p:nvSpPr>
          <p:cNvPr id="220" name="Google Shape;220;p32"/>
          <p:cNvSpPr txBox="1"/>
          <p:nvPr/>
        </p:nvSpPr>
        <p:spPr>
          <a:xfrm>
            <a:off x="337250" y="3885650"/>
            <a:ext cx="8554800" cy="840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700" b="1">
                <a:solidFill>
                  <a:srgbClr val="CC0000"/>
                </a:solidFill>
              </a:rPr>
              <a:t>普及しにくい原因は？</a:t>
            </a:r>
            <a:br>
              <a:rPr lang="ja" sz="1700" b="1">
                <a:solidFill>
                  <a:srgbClr val="CC0000"/>
                </a:solidFill>
              </a:rPr>
            </a:br>
            <a:r>
              <a:rPr lang="ja" sz="1700" b="1">
                <a:solidFill>
                  <a:srgbClr val="CC0000"/>
                </a:solidFill>
              </a:rPr>
              <a:t>レクリエーションの準備と負担は減るが、利用者の疾患、司会者スキルに依存する?</a:t>
            </a:r>
            <a:endParaRPr sz="1700" b="1">
              <a:solidFill>
                <a:srgbClr val="CC0000"/>
              </a:solidFill>
            </a:endParaRPr>
          </a:p>
        </p:txBody>
      </p:sp>
      <p:pic>
        <p:nvPicPr>
          <p:cNvPr id="221" name="Google Shape;221;p32"/>
          <p:cNvPicPr preferRelativeResize="0"/>
          <p:nvPr/>
        </p:nvPicPr>
        <p:blipFill>
          <a:blip r:embed="rId3">
            <a:alphaModFix/>
          </a:blip>
          <a:stretch>
            <a:fillRect/>
          </a:stretch>
        </p:blipFill>
        <p:spPr>
          <a:xfrm>
            <a:off x="3990025" y="4742900"/>
            <a:ext cx="1468750" cy="293750"/>
          </a:xfrm>
          <a:prstGeom prst="rect">
            <a:avLst/>
          </a:prstGeom>
          <a:noFill/>
          <a:ln>
            <a:noFill/>
          </a:ln>
        </p:spPr>
      </p:pic>
      <p:sp>
        <p:nvSpPr>
          <p:cNvPr id="222" name="Google Shape;222;p32"/>
          <p:cNvSpPr/>
          <p:nvPr/>
        </p:nvSpPr>
        <p:spPr>
          <a:xfrm rot="-5400000">
            <a:off x="779300" y="-775850"/>
            <a:ext cx="626725" cy="2185325"/>
          </a:xfrm>
          <a:prstGeom prst="flowChartOffpageConnector">
            <a:avLst/>
          </a:prstGeom>
          <a:solidFill>
            <a:srgbClr val="4285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223" name="Google Shape;223;p32"/>
          <p:cNvSpPr txBox="1"/>
          <p:nvPr/>
        </p:nvSpPr>
        <p:spPr>
          <a:xfrm>
            <a:off x="1200" y="0"/>
            <a:ext cx="1838400" cy="6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3600" b="1">
                <a:solidFill>
                  <a:schemeClr val="lt1"/>
                </a:solidFill>
                <a:latin typeface="Meiryo"/>
                <a:ea typeface="Meiryo"/>
                <a:cs typeface="Meiryo"/>
                <a:sym typeface="Meiryo"/>
              </a:rPr>
              <a:t>2020</a:t>
            </a:r>
            <a:endParaRPr sz="3600" b="1">
              <a:solidFill>
                <a:schemeClr val="lt1"/>
              </a:solidFill>
              <a:latin typeface="Meiryo"/>
              <a:ea typeface="Meiryo"/>
              <a:cs typeface="Meiryo"/>
              <a:sym typeface="Meiryo"/>
            </a:endParaRPr>
          </a:p>
        </p:txBody>
      </p:sp>
      <p:sp>
        <p:nvSpPr>
          <p:cNvPr id="224" name="Google Shape;224;p32"/>
          <p:cNvSpPr/>
          <p:nvPr/>
        </p:nvSpPr>
        <p:spPr>
          <a:xfrm rot="5400000">
            <a:off x="2762125" y="1832725"/>
            <a:ext cx="713100" cy="853800"/>
          </a:xfrm>
          <a:prstGeom prst="stripedRightArrow">
            <a:avLst>
              <a:gd name="adj1" fmla="val 50000"/>
              <a:gd name="adj2" fmla="val 50000"/>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225" name="Google Shape;225;p32"/>
          <p:cNvSpPr txBox="1"/>
          <p:nvPr/>
        </p:nvSpPr>
        <p:spPr>
          <a:xfrm>
            <a:off x="259825" y="2293675"/>
            <a:ext cx="756300" cy="3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chemeClr val="dk1"/>
                </a:solidFill>
                <a:latin typeface="Quattrocento Sans"/>
                <a:ea typeface="Quattrocento Sans"/>
                <a:cs typeface="Quattrocento Sans"/>
                <a:sym typeface="Quattrocento Sans"/>
              </a:rPr>
              <a:t>結果</a:t>
            </a:r>
            <a:endParaRPr b="1">
              <a:solidFill>
                <a:schemeClr val="dk1"/>
              </a:solidFill>
              <a:latin typeface="Quattrocento Sans"/>
              <a:ea typeface="Quattrocento Sans"/>
              <a:cs typeface="Quattrocento Sans"/>
              <a:sym typeface="Quattrocento Sans"/>
            </a:endParaRPr>
          </a:p>
        </p:txBody>
      </p:sp>
      <p:pic>
        <p:nvPicPr>
          <p:cNvPr id="3" name="図 2">
            <a:extLst>
              <a:ext uri="{FF2B5EF4-FFF2-40B4-BE49-F238E27FC236}">
                <a16:creationId xmlns:a16="http://schemas.microsoft.com/office/drawing/2014/main" id="{8DC3E3F8-697B-F8E6-4CD1-CE6E55B945B8}"/>
              </a:ext>
            </a:extLst>
          </p:cNvPr>
          <p:cNvPicPr>
            <a:picLocks noChangeAspect="1"/>
          </p:cNvPicPr>
          <p:nvPr/>
        </p:nvPicPr>
        <p:blipFill>
          <a:blip r:embed="rId4"/>
          <a:stretch>
            <a:fillRect/>
          </a:stretch>
        </p:blipFill>
        <p:spPr>
          <a:xfrm>
            <a:off x="6053938" y="2135770"/>
            <a:ext cx="2830237" cy="169406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3"/>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課題解決に向けての調整</a:t>
            </a:r>
            <a:endParaRPr sz="2600" b="1" i="0" u="none" strike="noStrike" cap="none">
              <a:solidFill>
                <a:schemeClr val="lt1"/>
              </a:solidFill>
              <a:latin typeface="Meiryo"/>
              <a:ea typeface="Meiryo"/>
              <a:cs typeface="Meiryo"/>
              <a:sym typeface="Meiryo"/>
            </a:endParaRPr>
          </a:p>
        </p:txBody>
      </p:sp>
      <p:sp>
        <p:nvSpPr>
          <p:cNvPr id="231" name="Google Shape;231;p33"/>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7</a:t>
            </a:fld>
            <a:endParaRPr/>
          </a:p>
        </p:txBody>
      </p:sp>
      <p:sp>
        <p:nvSpPr>
          <p:cNvPr id="232" name="Google Shape;232;p33"/>
          <p:cNvSpPr txBox="1"/>
          <p:nvPr/>
        </p:nvSpPr>
        <p:spPr>
          <a:xfrm>
            <a:off x="178875" y="1454325"/>
            <a:ext cx="8921400" cy="6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500"/>
              <a:t>・司会進行業務をより負担なくスムーズに実施するための実証・検証・開発を相談し、</a:t>
            </a:r>
            <a:br>
              <a:rPr lang="ja" sz="1500"/>
            </a:br>
            <a:r>
              <a:rPr lang="ja" sz="1500"/>
              <a:t>様々な仮説や相談の中、画面内に司会者を登場させて司会業務を自動化させる開発を行います。</a:t>
            </a:r>
            <a:endParaRPr sz="1800">
              <a:solidFill>
                <a:schemeClr val="dk1"/>
              </a:solidFill>
              <a:latin typeface="Quattrocento Sans"/>
              <a:ea typeface="Quattrocento Sans"/>
              <a:cs typeface="Quattrocento Sans"/>
              <a:sym typeface="Quattrocento Sans"/>
            </a:endParaRPr>
          </a:p>
        </p:txBody>
      </p:sp>
      <p:sp>
        <p:nvSpPr>
          <p:cNvPr id="233" name="Google Shape;233;p33"/>
          <p:cNvSpPr txBox="1"/>
          <p:nvPr/>
        </p:nvSpPr>
        <p:spPr>
          <a:xfrm>
            <a:off x="242025" y="773738"/>
            <a:ext cx="6687300" cy="71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ja" sz="1500"/>
              <a:t>「介護ロボットの開発・実証・普及のプラットフォーム事業」</a:t>
            </a:r>
            <a:br>
              <a:rPr lang="ja" sz="1100"/>
            </a:br>
            <a:r>
              <a:rPr lang="ja" sz="1700"/>
              <a:t>スマートライフケア共創工房</a:t>
            </a:r>
            <a:endParaRPr/>
          </a:p>
        </p:txBody>
      </p:sp>
      <p:pic>
        <p:nvPicPr>
          <p:cNvPr id="234" name="Google Shape;234;p33"/>
          <p:cNvPicPr preferRelativeResize="0"/>
          <p:nvPr/>
        </p:nvPicPr>
        <p:blipFill>
          <a:blip r:embed="rId3">
            <a:alphaModFix/>
          </a:blip>
          <a:stretch>
            <a:fillRect/>
          </a:stretch>
        </p:blipFill>
        <p:spPr>
          <a:xfrm>
            <a:off x="6112452" y="2981300"/>
            <a:ext cx="2712700" cy="1643525"/>
          </a:xfrm>
          <a:prstGeom prst="rect">
            <a:avLst/>
          </a:prstGeom>
          <a:noFill/>
          <a:ln>
            <a:noFill/>
          </a:ln>
        </p:spPr>
      </p:pic>
      <p:sp>
        <p:nvSpPr>
          <p:cNvPr id="235" name="Google Shape;235;p33"/>
          <p:cNvSpPr txBox="1"/>
          <p:nvPr/>
        </p:nvSpPr>
        <p:spPr>
          <a:xfrm>
            <a:off x="242025" y="2119989"/>
            <a:ext cx="8795100" cy="78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1300">
                <a:solidFill>
                  <a:srgbClr val="6A6A71"/>
                </a:solidFill>
              </a:rPr>
              <a:t>司会進行業務の負担を自動化出来ないかと「介護ロボットの開発・実証・普及のプラットフーム構築事業」の</a:t>
            </a:r>
            <a:br>
              <a:rPr lang="ja" sz="1300">
                <a:solidFill>
                  <a:srgbClr val="6A6A71"/>
                </a:solidFill>
              </a:rPr>
            </a:br>
            <a:r>
              <a:rPr lang="ja" sz="1300">
                <a:solidFill>
                  <a:srgbClr val="6A6A71"/>
                </a:solidFill>
              </a:rPr>
              <a:t>「スマートライフケア共創工房」に相談させていただき、北九州市特別養護老 人ホームである社会福祉法人もやい聖友会の特別養護老人ホーム銀杏庵において高齢の入居者を対象に実証実験を行いました。  </a:t>
            </a:r>
            <a:endParaRPr/>
          </a:p>
        </p:txBody>
      </p:sp>
      <p:sp>
        <p:nvSpPr>
          <p:cNvPr id="236" name="Google Shape;236;p33"/>
          <p:cNvSpPr txBox="1"/>
          <p:nvPr/>
        </p:nvSpPr>
        <p:spPr>
          <a:xfrm>
            <a:off x="389175" y="3270750"/>
            <a:ext cx="5275200" cy="63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br>
              <a:rPr lang="ja" sz="1600" b="1" dirty="0">
                <a:solidFill>
                  <a:srgbClr val="CC0000"/>
                </a:solidFill>
              </a:rPr>
            </a:br>
            <a:r>
              <a:rPr lang="ja" sz="1600" b="1" dirty="0">
                <a:solidFill>
                  <a:srgbClr val="CC0000"/>
                </a:solidFill>
              </a:rPr>
              <a:t>・コンテンツを理解して選択する迄が難しい。</a:t>
            </a:r>
            <a:br>
              <a:rPr lang="ja" sz="1600" b="1" dirty="0">
                <a:solidFill>
                  <a:srgbClr val="CC0000"/>
                </a:solidFill>
              </a:rPr>
            </a:br>
            <a:endParaRPr sz="1600" b="1" dirty="0">
              <a:solidFill>
                <a:srgbClr val="CC0000"/>
              </a:solidFill>
            </a:endParaRPr>
          </a:p>
          <a:p>
            <a:pPr marL="0" lvl="0" indent="0" algn="l" rtl="0">
              <a:lnSpc>
                <a:spcPct val="115000"/>
              </a:lnSpc>
              <a:spcBef>
                <a:spcPts val="0"/>
              </a:spcBef>
              <a:spcAft>
                <a:spcPts val="0"/>
              </a:spcAft>
              <a:buNone/>
            </a:pPr>
            <a:endParaRPr sz="1600" b="1" dirty="0">
              <a:solidFill>
                <a:srgbClr val="CC0000"/>
              </a:solidFill>
            </a:endParaRPr>
          </a:p>
        </p:txBody>
      </p:sp>
      <p:pic>
        <p:nvPicPr>
          <p:cNvPr id="237" name="Google Shape;237;p33"/>
          <p:cNvPicPr preferRelativeResize="0"/>
          <p:nvPr/>
        </p:nvPicPr>
        <p:blipFill>
          <a:blip r:embed="rId4">
            <a:alphaModFix/>
          </a:blip>
          <a:stretch>
            <a:fillRect/>
          </a:stretch>
        </p:blipFill>
        <p:spPr>
          <a:xfrm>
            <a:off x="3990025" y="4742900"/>
            <a:ext cx="1468750" cy="293750"/>
          </a:xfrm>
          <a:prstGeom prst="rect">
            <a:avLst/>
          </a:prstGeom>
          <a:noFill/>
          <a:ln>
            <a:noFill/>
          </a:ln>
        </p:spPr>
      </p:pic>
      <p:sp>
        <p:nvSpPr>
          <p:cNvPr id="238" name="Google Shape;238;p33"/>
          <p:cNvSpPr/>
          <p:nvPr/>
        </p:nvSpPr>
        <p:spPr>
          <a:xfrm rot="-5400000">
            <a:off x="779300" y="-775850"/>
            <a:ext cx="626725" cy="2185325"/>
          </a:xfrm>
          <a:prstGeom prst="flowChartOffpageConnector">
            <a:avLst/>
          </a:prstGeom>
          <a:solidFill>
            <a:srgbClr val="4285F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239" name="Google Shape;239;p33"/>
          <p:cNvSpPr txBox="1"/>
          <p:nvPr/>
        </p:nvSpPr>
        <p:spPr>
          <a:xfrm>
            <a:off x="1200" y="0"/>
            <a:ext cx="1838400" cy="63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3600" b="1">
                <a:solidFill>
                  <a:schemeClr val="lt1"/>
                </a:solidFill>
                <a:latin typeface="Meiryo"/>
                <a:ea typeface="Meiryo"/>
                <a:cs typeface="Meiryo"/>
                <a:sym typeface="Meiryo"/>
              </a:rPr>
              <a:t>2022</a:t>
            </a:r>
            <a:endParaRPr sz="3600" b="1">
              <a:solidFill>
                <a:schemeClr val="lt1"/>
              </a:solidFill>
              <a:latin typeface="Meiryo"/>
              <a:ea typeface="Meiryo"/>
              <a:cs typeface="Meiryo"/>
              <a:sym typeface="Meiryo"/>
            </a:endParaRPr>
          </a:p>
        </p:txBody>
      </p:sp>
      <p:sp>
        <p:nvSpPr>
          <p:cNvPr id="240" name="Google Shape;240;p33"/>
          <p:cNvSpPr/>
          <p:nvPr/>
        </p:nvSpPr>
        <p:spPr>
          <a:xfrm rot="5400000">
            <a:off x="2822725" y="2815800"/>
            <a:ext cx="591900" cy="853800"/>
          </a:xfrm>
          <a:prstGeom prst="stripedRightArrow">
            <a:avLst>
              <a:gd name="adj1" fmla="val 50000"/>
              <a:gd name="adj2" fmla="val 50000"/>
            </a:avLst>
          </a:prstGeom>
          <a:solidFill>
            <a:srgbClr val="FF99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241" name="Google Shape;241;p33"/>
          <p:cNvSpPr txBox="1"/>
          <p:nvPr/>
        </p:nvSpPr>
        <p:spPr>
          <a:xfrm>
            <a:off x="259825" y="3270750"/>
            <a:ext cx="756300" cy="38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ja" b="1">
                <a:solidFill>
                  <a:schemeClr val="dk1"/>
                </a:solidFill>
                <a:latin typeface="Quattrocento Sans"/>
                <a:ea typeface="Quattrocento Sans"/>
                <a:cs typeface="Quattrocento Sans"/>
                <a:sym typeface="Quattrocento Sans"/>
              </a:rPr>
              <a:t>課題</a:t>
            </a:r>
            <a:endParaRPr b="1">
              <a:solidFill>
                <a:schemeClr val="dk1"/>
              </a:solidFill>
              <a:latin typeface="Quattrocento Sans"/>
              <a:ea typeface="Quattrocento Sans"/>
              <a:cs typeface="Quattrocento Sans"/>
              <a:sym typeface="Quattrocento Sans"/>
            </a:endParaRPr>
          </a:p>
        </p:txBody>
      </p:sp>
      <p:sp>
        <p:nvSpPr>
          <p:cNvPr id="242" name="Google Shape;242;p33"/>
          <p:cNvSpPr txBox="1"/>
          <p:nvPr/>
        </p:nvSpPr>
        <p:spPr>
          <a:xfrm>
            <a:off x="389175" y="3987775"/>
            <a:ext cx="5078700" cy="67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ja" sz="1600" b="1">
                <a:solidFill>
                  <a:srgbClr val="CC0000"/>
                </a:solidFill>
              </a:rPr>
              <a:t>・動画は画面を隠してしまう。海外対応が難しい。</a:t>
            </a:r>
            <a:br>
              <a:rPr lang="ja" sz="1600" b="1">
                <a:solidFill>
                  <a:srgbClr val="CC0000"/>
                </a:solidFill>
              </a:rPr>
            </a:br>
            <a:r>
              <a:rPr lang="ja" sz="1600" b="1">
                <a:solidFill>
                  <a:srgbClr val="CC0000"/>
                </a:solidFill>
              </a:rPr>
              <a:t>　動画だとリアルタイムにセリフが話せない。</a:t>
            </a:r>
            <a:endParaRPr sz="1600" b="1">
              <a:solidFill>
                <a:srgbClr val="CC0000"/>
              </a:solidFill>
            </a:endParaRPr>
          </a:p>
          <a:p>
            <a:pPr marL="0" lvl="0" indent="0" algn="l" rtl="0">
              <a:spcBef>
                <a:spcPts val="0"/>
              </a:spcBef>
              <a:spcAft>
                <a:spcPts val="0"/>
              </a:spcAft>
              <a:buNone/>
            </a:pPr>
            <a:endParaRPr sz="1500">
              <a:solidFill>
                <a:schemeClr val="dk1"/>
              </a:solidFill>
              <a:latin typeface="Quattrocento Sans"/>
              <a:ea typeface="Quattrocento Sans"/>
              <a:cs typeface="Quattrocento Sans"/>
              <a:sym typeface="Quattrocento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4"/>
          <p:cNvSpPr txBox="1">
            <a:spLocks noGrp="1"/>
          </p:cNvSpPr>
          <p:nvPr>
            <p:ph type="title"/>
          </p:nvPr>
        </p:nvSpPr>
        <p:spPr>
          <a:xfrm>
            <a:off x="251926" y="0"/>
            <a:ext cx="8642400" cy="486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a:p>
        </p:txBody>
      </p:sp>
      <p:sp>
        <p:nvSpPr>
          <p:cNvPr id="248" name="Google Shape;248;p34"/>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8</a:t>
            </a:fld>
            <a:endParaRPr/>
          </a:p>
        </p:txBody>
      </p:sp>
      <p:sp>
        <p:nvSpPr>
          <p:cNvPr id="249" name="Google Shape;249;p34"/>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a:solidFill>
                  <a:schemeClr val="lt1"/>
                </a:solidFill>
                <a:latin typeface="Meiryo"/>
                <a:ea typeface="Meiryo"/>
                <a:cs typeface="Meiryo"/>
                <a:sym typeface="Meiryo"/>
              </a:rPr>
              <a:t>イベントや展示場では人気</a:t>
            </a:r>
            <a:endParaRPr sz="2600" b="1" i="0" u="none" strike="noStrike" cap="none">
              <a:solidFill>
                <a:schemeClr val="lt1"/>
              </a:solidFill>
              <a:latin typeface="Meiryo"/>
              <a:ea typeface="Meiryo"/>
              <a:cs typeface="Meiryo"/>
              <a:sym typeface="Meiryo"/>
            </a:endParaRPr>
          </a:p>
        </p:txBody>
      </p:sp>
      <p:sp>
        <p:nvSpPr>
          <p:cNvPr id="257" name="Google Shape;257;p34"/>
          <p:cNvSpPr txBox="1"/>
          <p:nvPr/>
        </p:nvSpPr>
        <p:spPr>
          <a:xfrm>
            <a:off x="111300" y="4359175"/>
            <a:ext cx="8921400" cy="42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ja" sz="1500" b="1"/>
              <a:t>介護福祉現場では、使われ方が極端。(手放せない or 使いにくい)➡何故?</a:t>
            </a:r>
            <a:endParaRPr sz="1500" b="1">
              <a:solidFill>
                <a:schemeClr val="dk1"/>
              </a:solidFill>
              <a:latin typeface="Quattrocento Sans"/>
              <a:ea typeface="Quattrocento Sans"/>
              <a:cs typeface="Quattrocento Sans"/>
              <a:sym typeface="Quattrocento Sans"/>
            </a:endParaRPr>
          </a:p>
        </p:txBody>
      </p:sp>
      <p:pic>
        <p:nvPicPr>
          <p:cNvPr id="258" name="Google Shape;258;p34"/>
          <p:cNvPicPr preferRelativeResize="0"/>
          <p:nvPr/>
        </p:nvPicPr>
        <p:blipFill>
          <a:blip r:embed="rId3">
            <a:alphaModFix/>
          </a:blip>
          <a:stretch>
            <a:fillRect/>
          </a:stretch>
        </p:blipFill>
        <p:spPr>
          <a:xfrm>
            <a:off x="3990025" y="4742900"/>
            <a:ext cx="1468750" cy="293750"/>
          </a:xfrm>
          <a:prstGeom prst="rect">
            <a:avLst/>
          </a:prstGeom>
          <a:noFill/>
          <a:ln>
            <a:noFill/>
          </a:ln>
        </p:spPr>
      </p:pic>
      <p:pic>
        <p:nvPicPr>
          <p:cNvPr id="3" name="図 2">
            <a:extLst>
              <a:ext uri="{FF2B5EF4-FFF2-40B4-BE49-F238E27FC236}">
                <a16:creationId xmlns:a16="http://schemas.microsoft.com/office/drawing/2014/main" id="{8067AF9D-1CA8-2C41-4BF2-CC1A5ED240AD}"/>
              </a:ext>
            </a:extLst>
          </p:cNvPr>
          <p:cNvPicPr>
            <a:picLocks noChangeAspect="1"/>
          </p:cNvPicPr>
          <p:nvPr/>
        </p:nvPicPr>
        <p:blipFill>
          <a:blip r:embed="rId4"/>
          <a:stretch>
            <a:fillRect/>
          </a:stretch>
        </p:blipFill>
        <p:spPr>
          <a:xfrm>
            <a:off x="0" y="668952"/>
            <a:ext cx="9144000" cy="38055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p:nvPr/>
        </p:nvSpPr>
        <p:spPr>
          <a:xfrm>
            <a:off x="3152716" y="945350"/>
            <a:ext cx="2579100" cy="3180000"/>
          </a:xfrm>
          <a:prstGeom prst="downArrow">
            <a:avLst>
              <a:gd name="adj1" fmla="val 50000"/>
              <a:gd name="adj2" fmla="val 50000"/>
            </a:avLst>
          </a:prstGeom>
          <a:gradFill>
            <a:gsLst>
              <a:gs pos="0">
                <a:srgbClr val="1155CC"/>
              </a:gs>
              <a:gs pos="50000">
                <a:srgbClr val="FFFF00"/>
              </a:gs>
              <a:gs pos="100000">
                <a:srgbClr val="CC0000"/>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attrocento Sans"/>
              <a:ea typeface="Quattrocento Sans"/>
              <a:cs typeface="Quattrocento Sans"/>
              <a:sym typeface="Quattrocento Sans"/>
            </a:endParaRPr>
          </a:p>
        </p:txBody>
      </p:sp>
      <p:sp>
        <p:nvSpPr>
          <p:cNvPr id="264" name="Google Shape;264;p35"/>
          <p:cNvSpPr txBox="1">
            <a:spLocks noGrp="1"/>
          </p:cNvSpPr>
          <p:nvPr>
            <p:ph type="sldNum" idx="12"/>
          </p:nvPr>
        </p:nvSpPr>
        <p:spPr>
          <a:xfrm>
            <a:off x="8362561" y="4767263"/>
            <a:ext cx="5295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ltLang="ja"/>
              <a:t>9</a:t>
            </a:fld>
            <a:endParaRPr/>
          </a:p>
        </p:txBody>
      </p:sp>
      <p:sp>
        <p:nvSpPr>
          <p:cNvPr id="265" name="Google Shape;265;p35"/>
          <p:cNvSpPr txBox="1"/>
          <p:nvPr/>
        </p:nvSpPr>
        <p:spPr>
          <a:xfrm>
            <a:off x="1200" y="0"/>
            <a:ext cx="9141600" cy="633600"/>
          </a:xfrm>
          <a:prstGeom prst="rect">
            <a:avLst/>
          </a:prstGeom>
          <a:solidFill>
            <a:srgbClr val="2F5496"/>
          </a:solidFill>
          <a:ln>
            <a:noFill/>
          </a:ln>
        </p:spPr>
        <p:txBody>
          <a:bodyPr spcFirstLastPara="1" wrap="square" lIns="68575" tIns="34275" rIns="68575" bIns="34275" anchor="ctr" anchorCtr="0">
            <a:noAutofit/>
          </a:bodyPr>
          <a:lstStyle/>
          <a:p>
            <a:pPr marL="0" marR="0" lvl="0" indent="0" algn="ctr" rtl="0">
              <a:lnSpc>
                <a:spcPct val="90000"/>
              </a:lnSpc>
              <a:spcBef>
                <a:spcPts val="0"/>
              </a:spcBef>
              <a:spcAft>
                <a:spcPts val="0"/>
              </a:spcAft>
              <a:buNone/>
            </a:pPr>
            <a:r>
              <a:rPr lang="ja" sz="2600" b="1" dirty="0">
                <a:solidFill>
                  <a:schemeClr val="lt1"/>
                </a:solidFill>
                <a:latin typeface="Meiryo"/>
                <a:ea typeface="Meiryo"/>
                <a:cs typeface="Meiryo"/>
                <a:sym typeface="Meiryo"/>
              </a:rPr>
              <a:t>福祉施設での課題とは</a:t>
            </a:r>
            <a:endParaRPr sz="2600" b="1" i="0" u="none" strike="noStrike" cap="none" dirty="0">
              <a:solidFill>
                <a:schemeClr val="lt1"/>
              </a:solidFill>
              <a:latin typeface="Meiryo"/>
              <a:ea typeface="Meiryo"/>
              <a:cs typeface="Meiryo"/>
              <a:sym typeface="Meiryo"/>
            </a:endParaRPr>
          </a:p>
        </p:txBody>
      </p:sp>
      <p:pic>
        <p:nvPicPr>
          <p:cNvPr id="266" name="Google Shape;266;p35"/>
          <p:cNvPicPr preferRelativeResize="0"/>
          <p:nvPr/>
        </p:nvPicPr>
        <p:blipFill>
          <a:blip r:embed="rId3">
            <a:alphaModFix/>
          </a:blip>
          <a:stretch>
            <a:fillRect/>
          </a:stretch>
        </p:blipFill>
        <p:spPr>
          <a:xfrm>
            <a:off x="3990025" y="4742900"/>
            <a:ext cx="1468750" cy="293750"/>
          </a:xfrm>
          <a:prstGeom prst="rect">
            <a:avLst/>
          </a:prstGeom>
          <a:noFill/>
          <a:ln>
            <a:noFill/>
          </a:ln>
        </p:spPr>
      </p:pic>
      <p:sp>
        <p:nvSpPr>
          <p:cNvPr id="267" name="Google Shape;267;p35"/>
          <p:cNvSpPr/>
          <p:nvPr/>
        </p:nvSpPr>
        <p:spPr>
          <a:xfrm>
            <a:off x="1175300" y="837825"/>
            <a:ext cx="6541500" cy="497100"/>
          </a:xfrm>
          <a:prstGeom prst="roundRect">
            <a:avLst>
              <a:gd name="adj" fmla="val 16667"/>
            </a:avLst>
          </a:prstGeom>
          <a:solidFill>
            <a:srgbClr val="C9DAF8"/>
          </a:solidFill>
          <a:ln w="28575" cap="flat" cmpd="sng">
            <a:solidFill>
              <a:srgbClr val="1155CC"/>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1155CC"/>
                </a:solidFill>
                <a:latin typeface="Meiryo"/>
                <a:ea typeface="Meiryo"/>
                <a:cs typeface="Meiryo"/>
                <a:sym typeface="Meiryo"/>
              </a:rPr>
              <a:t>利用者を理解する司会者が正しく扱えば楽しめている</a:t>
            </a:r>
            <a:endParaRPr sz="1800" b="1">
              <a:solidFill>
                <a:srgbClr val="1155CC"/>
              </a:solidFill>
              <a:latin typeface="Meiryo"/>
              <a:ea typeface="Meiryo"/>
              <a:cs typeface="Meiryo"/>
              <a:sym typeface="Meiryo"/>
            </a:endParaRPr>
          </a:p>
        </p:txBody>
      </p:sp>
      <p:sp>
        <p:nvSpPr>
          <p:cNvPr id="268" name="Google Shape;268;p35"/>
          <p:cNvSpPr/>
          <p:nvPr/>
        </p:nvSpPr>
        <p:spPr>
          <a:xfrm>
            <a:off x="857275" y="1518050"/>
            <a:ext cx="2759400" cy="497100"/>
          </a:xfrm>
          <a:prstGeom prst="roundRect">
            <a:avLst>
              <a:gd name="adj" fmla="val 16667"/>
            </a:avLst>
          </a:prstGeom>
          <a:solidFill>
            <a:srgbClr val="D9EAD3"/>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38761D"/>
                </a:solidFill>
                <a:latin typeface="Meiryo"/>
                <a:ea typeface="Meiryo"/>
                <a:cs typeface="Meiryo"/>
                <a:sym typeface="Meiryo"/>
              </a:rPr>
              <a:t>コンテンツが多い</a:t>
            </a:r>
            <a:endParaRPr sz="1800" b="1">
              <a:solidFill>
                <a:srgbClr val="38761D"/>
              </a:solidFill>
              <a:latin typeface="Meiryo"/>
              <a:ea typeface="Meiryo"/>
              <a:cs typeface="Meiryo"/>
              <a:sym typeface="Meiryo"/>
            </a:endParaRPr>
          </a:p>
        </p:txBody>
      </p:sp>
      <p:sp>
        <p:nvSpPr>
          <p:cNvPr id="269" name="Google Shape;269;p35"/>
          <p:cNvSpPr/>
          <p:nvPr/>
        </p:nvSpPr>
        <p:spPr>
          <a:xfrm>
            <a:off x="5267878" y="1518050"/>
            <a:ext cx="2759400" cy="497100"/>
          </a:xfrm>
          <a:prstGeom prst="roundRect">
            <a:avLst>
              <a:gd name="adj" fmla="val 16667"/>
            </a:avLst>
          </a:prstGeom>
          <a:solidFill>
            <a:srgbClr val="D9EAD3"/>
          </a:solidFill>
          <a:ln w="28575" cap="flat" cmpd="sng">
            <a:solidFill>
              <a:srgbClr val="38761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38761D"/>
                </a:solidFill>
                <a:latin typeface="Meiryo"/>
                <a:ea typeface="Meiryo"/>
                <a:cs typeface="Meiryo"/>
                <a:sym typeface="Meiryo"/>
              </a:rPr>
              <a:t>同時に行うことの難しさ</a:t>
            </a:r>
            <a:endParaRPr sz="1800" b="1">
              <a:solidFill>
                <a:srgbClr val="38761D"/>
              </a:solidFill>
              <a:latin typeface="Meiryo"/>
              <a:ea typeface="Meiryo"/>
              <a:cs typeface="Meiryo"/>
              <a:sym typeface="Meiryo"/>
            </a:endParaRPr>
          </a:p>
        </p:txBody>
      </p:sp>
      <p:sp>
        <p:nvSpPr>
          <p:cNvPr id="270" name="Google Shape;270;p35"/>
          <p:cNvSpPr/>
          <p:nvPr/>
        </p:nvSpPr>
        <p:spPr>
          <a:xfrm>
            <a:off x="857275" y="2198275"/>
            <a:ext cx="2759400" cy="497100"/>
          </a:xfrm>
          <a:prstGeom prst="roundRect">
            <a:avLst>
              <a:gd name="adj" fmla="val 16667"/>
            </a:avLst>
          </a:prstGeom>
          <a:solidFill>
            <a:srgbClr val="FFF2CC"/>
          </a:solid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BF9000"/>
                </a:solidFill>
                <a:latin typeface="Meiryo"/>
                <a:ea typeface="Meiryo"/>
                <a:cs typeface="Meiryo"/>
                <a:sym typeface="Meiryo"/>
              </a:rPr>
              <a:t>利用者による分別</a:t>
            </a:r>
            <a:endParaRPr sz="1800" b="1">
              <a:solidFill>
                <a:srgbClr val="BF9000"/>
              </a:solidFill>
              <a:latin typeface="Meiryo"/>
              <a:ea typeface="Meiryo"/>
              <a:cs typeface="Meiryo"/>
              <a:sym typeface="Meiryo"/>
            </a:endParaRPr>
          </a:p>
        </p:txBody>
      </p:sp>
      <p:sp>
        <p:nvSpPr>
          <p:cNvPr id="271" name="Google Shape;271;p35"/>
          <p:cNvSpPr/>
          <p:nvPr/>
        </p:nvSpPr>
        <p:spPr>
          <a:xfrm>
            <a:off x="5279725" y="2198275"/>
            <a:ext cx="2759400" cy="497100"/>
          </a:xfrm>
          <a:prstGeom prst="roundRect">
            <a:avLst>
              <a:gd name="adj" fmla="val 16667"/>
            </a:avLst>
          </a:prstGeom>
          <a:solidFill>
            <a:srgbClr val="FFF2CC"/>
          </a:solidFill>
          <a:ln w="28575" cap="flat" cmpd="sng">
            <a:solidFill>
              <a:srgbClr val="BF9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BF9000"/>
                </a:solidFill>
                <a:latin typeface="Meiryo"/>
                <a:ea typeface="Meiryo"/>
                <a:cs typeface="Meiryo"/>
                <a:sym typeface="Meiryo"/>
              </a:rPr>
              <a:t>レク？　リハ？</a:t>
            </a:r>
            <a:endParaRPr sz="1800" b="1">
              <a:solidFill>
                <a:srgbClr val="BF9000"/>
              </a:solidFill>
              <a:latin typeface="Meiryo"/>
              <a:ea typeface="Meiryo"/>
              <a:cs typeface="Meiryo"/>
              <a:sym typeface="Meiryo"/>
            </a:endParaRPr>
          </a:p>
        </p:txBody>
      </p:sp>
      <p:sp>
        <p:nvSpPr>
          <p:cNvPr id="272" name="Google Shape;272;p35"/>
          <p:cNvSpPr/>
          <p:nvPr/>
        </p:nvSpPr>
        <p:spPr>
          <a:xfrm>
            <a:off x="1392475" y="3126475"/>
            <a:ext cx="6099600" cy="497100"/>
          </a:xfrm>
          <a:prstGeom prst="roundRect">
            <a:avLst>
              <a:gd name="adj" fmla="val 16667"/>
            </a:avLst>
          </a:prstGeom>
          <a:solidFill>
            <a:srgbClr val="FCE5CD"/>
          </a:solidFill>
          <a:ln w="28575" cap="flat" cmpd="sng">
            <a:solidFill>
              <a:srgbClr val="B45F0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ja" sz="2000" b="1">
                <a:solidFill>
                  <a:srgbClr val="B45F06"/>
                </a:solidFill>
              </a:rPr>
              <a:t>即時・短期記憶障害による説明の難しさ</a:t>
            </a:r>
            <a:endParaRPr sz="1800" b="1">
              <a:solidFill>
                <a:srgbClr val="B45F06"/>
              </a:solidFill>
              <a:latin typeface="Meiryo"/>
              <a:ea typeface="Meiryo"/>
              <a:cs typeface="Meiryo"/>
              <a:sym typeface="Meiryo"/>
            </a:endParaRPr>
          </a:p>
        </p:txBody>
      </p:sp>
      <p:sp>
        <p:nvSpPr>
          <p:cNvPr id="273" name="Google Shape;273;p35"/>
          <p:cNvSpPr/>
          <p:nvPr/>
        </p:nvSpPr>
        <p:spPr>
          <a:xfrm>
            <a:off x="2352325" y="4028300"/>
            <a:ext cx="4179900" cy="497100"/>
          </a:xfrm>
          <a:prstGeom prst="roundRect">
            <a:avLst>
              <a:gd name="adj" fmla="val 16667"/>
            </a:avLst>
          </a:prstGeom>
          <a:solidFill>
            <a:srgbClr val="F4CCCC"/>
          </a:solidFill>
          <a:ln w="28575" cap="flat" cmpd="sng">
            <a:solidFill>
              <a:srgbClr val="99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ja" sz="1800" b="1">
                <a:solidFill>
                  <a:srgbClr val="990000"/>
                </a:solidFill>
                <a:latin typeface="Meiryo"/>
                <a:ea typeface="Meiryo"/>
                <a:cs typeface="Meiryo"/>
                <a:sym typeface="Meiryo"/>
              </a:rPr>
              <a:t>この問題を解決させるには？</a:t>
            </a:r>
            <a:endParaRPr sz="1800" b="1">
              <a:solidFill>
                <a:srgbClr val="990000"/>
              </a:solidFill>
              <a:latin typeface="Meiryo"/>
              <a:ea typeface="Meiryo"/>
              <a:cs typeface="Meiryo"/>
              <a:sym typeface="Meiry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ユーザー定義 1">
      <a:dk1>
        <a:srgbClr val="4D4D4D"/>
      </a:dk1>
      <a:lt1>
        <a:srgbClr val="FFFFFF"/>
      </a:lt1>
      <a:dk2>
        <a:srgbClr val="28889C"/>
      </a:dk2>
      <a:lt2>
        <a:srgbClr val="E7E6E6"/>
      </a:lt2>
      <a:accent1>
        <a:srgbClr val="425563"/>
      </a:accent1>
      <a:accent2>
        <a:srgbClr val="C85A8C"/>
      </a:accent2>
      <a:accent3>
        <a:srgbClr val="CE0106"/>
      </a:accent3>
      <a:accent4>
        <a:srgbClr val="EBC83C"/>
      </a:accent4>
      <a:accent5>
        <a:srgbClr val="00A08C"/>
      </a:accent5>
      <a:accent6>
        <a:srgbClr val="3B5998"/>
      </a:accent6>
      <a:hlink>
        <a:srgbClr val="1DA1F2"/>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3453</Words>
  <Application>Microsoft Office PowerPoint</Application>
  <PresentationFormat>画面に合わせる (16:9)</PresentationFormat>
  <Paragraphs>216</Paragraphs>
  <Slides>24</Slides>
  <Notes>24</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24</vt:i4>
      </vt:variant>
    </vt:vector>
  </HeadingPairs>
  <TitlesOfParts>
    <vt:vector size="29" baseType="lpstr">
      <vt:lpstr>Arial</vt:lpstr>
      <vt:lpstr>Quattrocento Sans</vt:lpstr>
      <vt:lpstr>Meiryo</vt:lpstr>
      <vt:lpstr>Simple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Tsutomu Mitamura</cp:lastModifiedBy>
  <cp:revision>15</cp:revision>
  <dcterms:modified xsi:type="dcterms:W3CDTF">2024-06-20T00:05:39Z</dcterms:modified>
</cp:coreProperties>
</file>