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406" r:id="rId2"/>
    <p:sldId id="464" r:id="rId3"/>
    <p:sldId id="465" r:id="rId4"/>
    <p:sldId id="431" r:id="rId5"/>
    <p:sldId id="399" r:id="rId6"/>
    <p:sldId id="435" r:id="rId7"/>
    <p:sldId id="432" r:id="rId8"/>
    <p:sldId id="433" r:id="rId9"/>
    <p:sldId id="418" r:id="rId10"/>
    <p:sldId id="421" r:id="rId11"/>
    <p:sldId id="419" r:id="rId12"/>
    <p:sldId id="420" r:id="rId13"/>
    <p:sldId id="426" r:id="rId14"/>
    <p:sldId id="380" r:id="rId15"/>
    <p:sldId id="377" r:id="rId16"/>
    <p:sldId id="436" r:id="rId17"/>
    <p:sldId id="453" r:id="rId18"/>
    <p:sldId id="456" r:id="rId19"/>
    <p:sldId id="457" r:id="rId20"/>
    <p:sldId id="458" r:id="rId21"/>
    <p:sldId id="459" r:id="rId22"/>
    <p:sldId id="460" r:id="rId23"/>
    <p:sldId id="461" r:id="rId24"/>
    <p:sldId id="455" r:id="rId25"/>
    <p:sldId id="445" r:id="rId26"/>
    <p:sldId id="407" r:id="rId27"/>
    <p:sldId id="427" r:id="rId28"/>
    <p:sldId id="378" r:id="rId29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429" autoAdjust="0"/>
    <p:restoredTop sz="94660"/>
  </p:normalViewPr>
  <p:slideViewPr>
    <p:cSldViewPr>
      <p:cViewPr varScale="1">
        <p:scale>
          <a:sx n="105" d="100"/>
          <a:sy n="105" d="100"/>
        </p:scale>
        <p:origin x="156" y="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969EB0-1820-4610-A162-D5522FBE7E20}" type="datetimeFigureOut">
              <a:rPr kumimoji="1" lang="ja-JP" altLang="en-US" smtClean="0"/>
              <a:t>2024/6/25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F56B2-1DC7-4BC0-B4B2-86CCD09694E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3498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69CB-522B-4A1D-8282-730AA1026DE7}" type="datetimeFigureOut">
              <a:rPr kumimoji="1" lang="ja-JP" altLang="en-US" smtClean="0"/>
              <a:t>2024/6/25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EEE8-BEBF-4912-A341-667E114A3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5785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69CB-522B-4A1D-8282-730AA1026DE7}" type="datetimeFigureOut">
              <a:rPr kumimoji="1" lang="ja-JP" altLang="en-US" smtClean="0"/>
              <a:t>2024/6/25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EEE8-BEBF-4912-A341-667E114A3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1642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69CB-522B-4A1D-8282-730AA1026DE7}" type="datetimeFigureOut">
              <a:rPr kumimoji="1" lang="ja-JP" altLang="en-US" smtClean="0"/>
              <a:t>2024/6/25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EEE8-BEBF-4912-A341-667E114A3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21528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715003" y="1520788"/>
            <a:ext cx="9137217" cy="646331"/>
          </a:xfrm>
        </p:spPr>
        <p:txBody>
          <a:bodyPr wrap="square" anchor="t" anchorCtr="0">
            <a:spAutoFit/>
          </a:bodyPr>
          <a:lstStyle>
            <a:lvl1pPr algn="l">
              <a:defRPr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pPr marL="0" lvl="0" algn="l"/>
            <a:r>
              <a:rPr kumimoji="1" lang="ja-JP" altLang="en-US" dirty="0"/>
              <a:t>１．見出しの記入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7FD6B-AACB-4FB5-A82B-515F0D3C0BFC}" type="datetime1">
              <a:rPr kumimoji="1" lang="ja-JP" altLang="en-US" smtClean="0"/>
              <a:t>2024/6/25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50142-B990-490A-A107-ED7302A7FD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855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1">
            <a:extLst>
              <a:ext uri="{FF2B5EF4-FFF2-40B4-BE49-F238E27FC236}">
                <a16:creationId xmlns:a16="http://schemas.microsoft.com/office/drawing/2014/main" id="{776CA070-8AAF-4CF7-818F-D20849B91CDA}"/>
              </a:ext>
            </a:extLst>
          </p:cNvPr>
          <p:cNvSpPr txBox="1">
            <a:spLocks/>
          </p:cNvSpPr>
          <p:nvPr userDrawn="1"/>
        </p:nvSpPr>
        <p:spPr bwMode="auto">
          <a:xfrm>
            <a:off x="-13270" y="0"/>
            <a:ext cx="12192000" cy="756000"/>
          </a:xfrm>
          <a:prstGeom prst="rect">
            <a:avLst/>
          </a:prstGeom>
          <a:gradFill flip="none" rotWithShape="1">
            <a:gsLst>
              <a:gs pos="8000">
                <a:srgbClr val="004BA0"/>
              </a:gs>
              <a:gs pos="12000">
                <a:srgbClr val="00B0F0"/>
              </a:gs>
              <a:gs pos="100000">
                <a:srgbClr val="0070C0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ja-JP" altLang="en-US" sz="3600" dirty="0">
              <a:solidFill>
                <a:schemeClr val="bg1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69CB-522B-4A1D-8282-730AA1026DE7}" type="datetimeFigureOut">
              <a:rPr kumimoji="1" lang="ja-JP" altLang="en-US" smtClean="0"/>
              <a:t>2024/6/25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EEE8-BEBF-4912-A341-667E114A3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3270" y="-27384"/>
            <a:ext cx="12165460" cy="735013"/>
          </a:xfrm>
        </p:spPr>
        <p:txBody>
          <a:bodyPr/>
          <a:lstStyle>
            <a:lvl1pPr>
              <a:defRPr b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976160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>
          <a:xfrm>
            <a:off x="1715005" y="1520789"/>
            <a:ext cx="9137217" cy="590931"/>
          </a:xfrm>
        </p:spPr>
        <p:txBody>
          <a:bodyPr wrap="square" anchor="t" anchorCtr="0">
            <a:spAutoFit/>
          </a:bodyPr>
          <a:lstStyle>
            <a:lvl1pPr algn="l">
              <a:defRPr lang="ja-JP" altLang="en-US" sz="360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pPr marL="0" lvl="0" algn="l"/>
            <a:r>
              <a:rPr kumimoji="1" lang="ja-JP" altLang="en-US" dirty="0"/>
              <a:t>１．見出しの記入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7FD6B-AACB-4FB5-A82B-515F0D3C0BFC}" type="datetime1">
              <a:rPr kumimoji="1" lang="ja-JP" altLang="en-US" smtClean="0"/>
              <a:t>2024/6/25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50142-B990-490A-A107-ED7302A7FD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0732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69CB-522B-4A1D-8282-730AA1026DE7}" type="datetimeFigureOut">
              <a:rPr kumimoji="1" lang="ja-JP" altLang="en-US" smtClean="0"/>
              <a:t>2024/6/25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EEE8-BEBF-4912-A341-667E114A3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4467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69CB-522B-4A1D-8282-730AA1026DE7}" type="datetimeFigureOut">
              <a:rPr kumimoji="1" lang="ja-JP" altLang="en-US" smtClean="0"/>
              <a:t>2024/6/25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EEE8-BEBF-4912-A341-667E114A3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8006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69CB-522B-4A1D-8282-730AA1026DE7}" type="datetimeFigureOut">
              <a:rPr kumimoji="1" lang="ja-JP" altLang="en-US" smtClean="0"/>
              <a:t>2024/6/25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EEE8-BEBF-4912-A341-667E114A3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4799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69CB-522B-4A1D-8282-730AA1026DE7}" type="datetimeFigureOut">
              <a:rPr kumimoji="1" lang="ja-JP" altLang="en-US" smtClean="0"/>
              <a:t>2024/6/25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EEE8-BEBF-4912-A341-667E114A3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5050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69CB-522B-4A1D-8282-730AA1026DE7}" type="datetimeFigureOut">
              <a:rPr kumimoji="1" lang="ja-JP" altLang="en-US" smtClean="0"/>
              <a:t>2024/6/25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EEE8-BEBF-4912-A341-667E114A3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8381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69CB-522B-4A1D-8282-730AA1026DE7}" type="datetimeFigureOut">
              <a:rPr kumimoji="1" lang="ja-JP" altLang="en-US" smtClean="0"/>
              <a:t>2024/6/25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EEE8-BEBF-4912-A341-667E114A3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743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69CB-522B-4A1D-8282-730AA1026DE7}" type="datetimeFigureOut">
              <a:rPr kumimoji="1" lang="ja-JP" altLang="en-US" smtClean="0"/>
              <a:t>2024/6/25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EEE8-BEBF-4912-A341-667E114A3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1107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169CB-522B-4A1D-8282-730AA1026DE7}" type="datetimeFigureOut">
              <a:rPr kumimoji="1" lang="ja-JP" altLang="en-US" smtClean="0"/>
              <a:t>2024/6/25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AEEE8-BEBF-4912-A341-667E114A3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3916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169CB-522B-4A1D-8282-730AA1026DE7}" type="datetimeFigureOut">
              <a:rPr kumimoji="1" lang="ja-JP" altLang="en-US" smtClean="0"/>
              <a:t>2024/6/25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AEEE8-BEBF-4912-A341-667E114A3B9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2C22DFE-0C8E-4EED-BFF6-79BE3B77D78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2"/>
            <a:ext cx="121920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7B4E186-1EF9-4136-A19D-5EF60A02249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093" y="6277391"/>
            <a:ext cx="2304256" cy="52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825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jpeg"/><Relationship Id="rId4" Type="http://schemas.openxmlformats.org/officeDocument/2006/relationships/image" Target="../media/image4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jp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g"/><Relationship Id="rId7" Type="http://schemas.openxmlformats.org/officeDocument/2006/relationships/image" Target="../media/image6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8.jpg"/><Relationship Id="rId4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1.emf"/><Relationship Id="rId4" Type="http://schemas.openxmlformats.org/officeDocument/2006/relationships/oleObject" Target="../embeddings/oleObject2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jpeg"/><Relationship Id="rId7" Type="http://schemas.openxmlformats.org/officeDocument/2006/relationships/image" Target="../media/image97.jp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94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10" Type="http://schemas.openxmlformats.org/officeDocument/2006/relationships/image" Target="../media/image107.jp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2.png"/><Relationship Id="rId5" Type="http://schemas.openxmlformats.org/officeDocument/2006/relationships/image" Target="../media/image111.JPG"/><Relationship Id="rId4" Type="http://schemas.openxmlformats.org/officeDocument/2006/relationships/image" Target="../media/image11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コンテンツ プレースホルダー 4" descr="アイコン&#10;&#10;自動的に生成された説明">
            <a:extLst>
              <a:ext uri="{FF2B5EF4-FFF2-40B4-BE49-F238E27FC236}">
                <a16:creationId xmlns:a16="http://schemas.microsoft.com/office/drawing/2014/main" id="{9FA92455-D762-3C15-6178-94E1F4EC9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983" y="-120068"/>
            <a:ext cx="12405454" cy="6978068"/>
          </a:xfrm>
          <a:prstGeom prst="rect">
            <a:avLst/>
          </a:prstGeom>
        </p:spPr>
      </p:pic>
      <p:sp>
        <p:nvSpPr>
          <p:cNvPr id="4" name="タイトル 1">
            <a:extLst>
              <a:ext uri="{FF2B5EF4-FFF2-40B4-BE49-F238E27FC236}">
                <a16:creationId xmlns:a16="http://schemas.microsoft.com/office/drawing/2014/main" id="{4A4F75B0-014E-4AE1-FB98-549D80B41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36" y="2264333"/>
            <a:ext cx="5472608" cy="576064"/>
          </a:xfrm>
        </p:spPr>
        <p:txBody>
          <a:bodyPr>
            <a:noAutofit/>
          </a:bodyPr>
          <a:lstStyle/>
          <a:p>
            <a:pPr algn="l"/>
            <a:r>
              <a:rPr lang="en-US" altLang="ja-JP" sz="4800" b="1" i="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TANO</a:t>
            </a:r>
            <a:r>
              <a:rPr lang="ja-JP" altLang="en-US" sz="4800" b="1" i="0" dirty="0">
                <a:effectLst/>
                <a:latin typeface="メイリオ" panose="020B0604030504040204" pitchFamily="50" charset="-128"/>
                <a:ea typeface="メイリオ" panose="020B0604030504040204" pitchFamily="50" charset="-128"/>
              </a:rPr>
              <a:t>について</a:t>
            </a:r>
          </a:p>
        </p:txBody>
      </p:sp>
    </p:spTree>
    <p:extLst>
      <p:ext uri="{BB962C8B-B14F-4D97-AF65-F5344CB8AC3E}">
        <p14:creationId xmlns:p14="http://schemas.microsoft.com/office/powerpoint/2010/main" val="42030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C957B8A-55BD-4294-AEB6-58C6FEC27CA0}"/>
              </a:ext>
            </a:extLst>
          </p:cNvPr>
          <p:cNvSpPr txBox="1"/>
          <p:nvPr/>
        </p:nvSpPr>
        <p:spPr>
          <a:xfrm>
            <a:off x="263352" y="1017753"/>
            <a:ext cx="3939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/>
              <a:t>【</a:t>
            </a:r>
            <a:r>
              <a:rPr kumimoji="1" lang="ja-JP" altLang="en-US" sz="2400" b="1" dirty="0"/>
              <a:t>目標</a:t>
            </a:r>
            <a:r>
              <a:rPr kumimoji="1" lang="en-US" altLang="ja-JP" sz="2400" b="1" dirty="0"/>
              <a:t>】</a:t>
            </a:r>
          </a:p>
          <a:p>
            <a:r>
              <a:rPr lang="ja-JP" altLang="en-US" sz="2400" b="1" dirty="0"/>
              <a:t>トイレ動作が楽になる</a:t>
            </a:r>
            <a:endParaRPr kumimoji="1" lang="ja-JP" altLang="en-US" sz="2400" b="1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F1C11455-3CEB-470A-B4B7-05F155B64F4E}"/>
              </a:ext>
            </a:extLst>
          </p:cNvPr>
          <p:cNvGrpSpPr/>
          <p:nvPr/>
        </p:nvGrpSpPr>
        <p:grpSpPr>
          <a:xfrm>
            <a:off x="4655840" y="836712"/>
            <a:ext cx="7096076" cy="2262968"/>
            <a:chOff x="743412" y="1265858"/>
            <a:chExt cx="6900644" cy="2118976"/>
          </a:xfrm>
        </p:grpSpPr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66EA2290-7D1F-4E18-9EBC-F34DAE7EEBA2}"/>
                </a:ext>
              </a:extLst>
            </p:cNvPr>
            <p:cNvGrpSpPr/>
            <p:nvPr/>
          </p:nvGrpSpPr>
          <p:grpSpPr>
            <a:xfrm>
              <a:off x="743412" y="1265858"/>
              <a:ext cx="3169286" cy="2118976"/>
              <a:chOff x="743412" y="1348952"/>
              <a:chExt cx="3169286" cy="2118976"/>
            </a:xfrm>
          </p:grpSpPr>
          <p:pic>
            <p:nvPicPr>
              <p:cNvPr id="9" name="図 8">
                <a:extLst>
                  <a:ext uri="{FF2B5EF4-FFF2-40B4-BE49-F238E27FC236}">
                    <a16:creationId xmlns:a16="http://schemas.microsoft.com/office/drawing/2014/main" id="{E09A0B22-3004-4E6A-A0C8-51CAAB84D5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3412" y="1751363"/>
                <a:ext cx="3169286" cy="1716565"/>
              </a:xfrm>
              <a:prstGeom prst="rect">
                <a:avLst/>
              </a:prstGeom>
            </p:spPr>
          </p:pic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56F68394-4E6A-4E51-B053-1D93DCAE5AC5}"/>
                  </a:ext>
                </a:extLst>
              </p:cNvPr>
              <p:cNvSpPr txBox="1"/>
              <p:nvPr/>
            </p:nvSpPr>
            <p:spPr>
              <a:xfrm>
                <a:off x="1278802" y="1348952"/>
                <a:ext cx="2098506" cy="345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b="1" dirty="0">
                    <a:solidFill>
                      <a:srgbClr val="FF0000"/>
                    </a:solidFill>
                  </a:rPr>
                  <a:t>プログラム</a:t>
                </a:r>
                <a:r>
                  <a:rPr kumimoji="1" lang="en-US" altLang="ja-JP" b="1" dirty="0">
                    <a:solidFill>
                      <a:srgbClr val="FF0000"/>
                    </a:solidFill>
                  </a:rPr>
                  <a:t>【</a:t>
                </a:r>
                <a:r>
                  <a:rPr kumimoji="1" lang="ja-JP" altLang="en-US" b="1" dirty="0">
                    <a:solidFill>
                      <a:srgbClr val="FF0000"/>
                    </a:solidFill>
                  </a:rPr>
                  <a:t>ＣＳ</a:t>
                </a:r>
                <a:r>
                  <a:rPr kumimoji="1" lang="en-US" altLang="ja-JP" b="1" dirty="0">
                    <a:solidFill>
                      <a:srgbClr val="FF0000"/>
                    </a:solidFill>
                  </a:rPr>
                  <a:t>30】</a:t>
                </a:r>
                <a:endParaRPr kumimoji="1" lang="ja-JP" altLang="en-US" b="1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45E1B302-107F-4352-9CA3-D3426D1CD5AA}"/>
                </a:ext>
              </a:extLst>
            </p:cNvPr>
            <p:cNvGrpSpPr/>
            <p:nvPr/>
          </p:nvGrpSpPr>
          <p:grpSpPr>
            <a:xfrm>
              <a:off x="4562056" y="1265858"/>
              <a:ext cx="3082000" cy="2095336"/>
              <a:chOff x="4543635" y="1425318"/>
              <a:chExt cx="3082000" cy="2095336"/>
            </a:xfrm>
          </p:grpSpPr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8B5431EB-B68B-45C1-A5AD-D8DDC517DB86}"/>
                  </a:ext>
                </a:extLst>
              </p:cNvPr>
              <p:cNvSpPr txBox="1"/>
              <p:nvPr/>
            </p:nvSpPr>
            <p:spPr>
              <a:xfrm>
                <a:off x="4823550" y="1425318"/>
                <a:ext cx="2522170" cy="345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b="1" dirty="0">
                    <a:solidFill>
                      <a:srgbClr val="FF0000"/>
                    </a:solidFill>
                  </a:rPr>
                  <a:t>プログラム</a:t>
                </a:r>
                <a:r>
                  <a:rPr kumimoji="1" lang="en-US" altLang="ja-JP" b="1" dirty="0">
                    <a:solidFill>
                      <a:srgbClr val="FF0000"/>
                    </a:solidFill>
                  </a:rPr>
                  <a:t>【</a:t>
                </a:r>
                <a:r>
                  <a:rPr lang="ja-JP" altLang="en-US" b="1" dirty="0">
                    <a:solidFill>
                      <a:srgbClr val="FF0000"/>
                    </a:solidFill>
                  </a:rPr>
                  <a:t>肩手肘</a:t>
                </a:r>
                <a:r>
                  <a:rPr kumimoji="1" lang="en-US" altLang="ja-JP" b="1" dirty="0">
                    <a:solidFill>
                      <a:srgbClr val="FF0000"/>
                    </a:solidFill>
                  </a:rPr>
                  <a:t>】</a:t>
                </a:r>
                <a:endParaRPr kumimoji="1" lang="ja-JP" altLang="en-US" b="1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8" name="図 7">
                <a:extLst>
                  <a:ext uri="{FF2B5EF4-FFF2-40B4-BE49-F238E27FC236}">
                    <a16:creationId xmlns:a16="http://schemas.microsoft.com/office/drawing/2014/main" id="{F2A961D5-B10E-4167-BF54-A97DAA9C1D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3635" y="1851366"/>
                <a:ext cx="3082000" cy="1669288"/>
              </a:xfrm>
              <a:prstGeom prst="rect">
                <a:avLst/>
              </a:prstGeom>
            </p:spPr>
          </p:pic>
        </p:grpSp>
      </p:grp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D0AC980-9FFE-45F2-AC63-0C91F15E0E46}"/>
              </a:ext>
            </a:extLst>
          </p:cNvPr>
          <p:cNvSpPr txBox="1"/>
          <p:nvPr/>
        </p:nvSpPr>
        <p:spPr>
          <a:xfrm>
            <a:off x="4203032" y="3212976"/>
            <a:ext cx="7608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※</a:t>
            </a:r>
            <a:r>
              <a:rPr kumimoji="1" lang="ja-JP" altLang="en-US" sz="1600" dirty="0"/>
              <a:t>プログラム「はなび」は着火部位を手・肩・肘・頭・膝・肩手肘・腰膝足に変更できます。</a:t>
            </a: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8B8BBEFB-024C-48E1-BB7E-A0531A3ED8B6}"/>
              </a:ext>
            </a:extLst>
          </p:cNvPr>
          <p:cNvGrpSpPr/>
          <p:nvPr/>
        </p:nvGrpSpPr>
        <p:grpSpPr>
          <a:xfrm>
            <a:off x="4799856" y="3810969"/>
            <a:ext cx="3259043" cy="2262967"/>
            <a:chOff x="743413" y="1348952"/>
            <a:chExt cx="3169286" cy="2118975"/>
          </a:xfrm>
        </p:grpSpPr>
        <p:pic>
          <p:nvPicPr>
            <p:cNvPr id="13" name="図 12">
              <a:extLst>
                <a:ext uri="{FF2B5EF4-FFF2-40B4-BE49-F238E27FC236}">
                  <a16:creationId xmlns:a16="http://schemas.microsoft.com/office/drawing/2014/main" id="{D09DE106-A2E5-4E7D-BE3B-9FA080735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413" y="1751363"/>
              <a:ext cx="3169286" cy="1716564"/>
            </a:xfrm>
            <a:prstGeom prst="rect">
              <a:avLst/>
            </a:prstGeom>
          </p:spPr>
        </p:pic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279D48A7-8023-4035-AF68-CF177BEA4147}"/>
                </a:ext>
              </a:extLst>
            </p:cNvPr>
            <p:cNvSpPr txBox="1"/>
            <p:nvPr/>
          </p:nvSpPr>
          <p:spPr>
            <a:xfrm>
              <a:off x="743413" y="1348952"/>
              <a:ext cx="3169286" cy="345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b="1" dirty="0">
                  <a:solidFill>
                    <a:schemeClr val="accent2">
                      <a:lumMod val="50000"/>
                    </a:schemeClr>
                  </a:solidFill>
                </a:rPr>
                <a:t>プログラム</a:t>
              </a:r>
              <a:r>
                <a:rPr lang="en-US" altLang="ja-JP" b="1" dirty="0">
                  <a:solidFill>
                    <a:schemeClr val="accent2">
                      <a:lumMod val="50000"/>
                    </a:schemeClr>
                  </a:solidFill>
                </a:rPr>
                <a:t>【</a:t>
              </a:r>
              <a:r>
                <a:rPr kumimoji="1" lang="ja-JP" altLang="en-US" b="1" dirty="0">
                  <a:solidFill>
                    <a:schemeClr val="accent2">
                      <a:lumMod val="50000"/>
                    </a:schemeClr>
                  </a:solidFill>
                </a:rPr>
                <a:t>とざん</a:t>
              </a:r>
              <a:r>
                <a:rPr lang="en-US" altLang="ja-JP" b="1" dirty="0">
                  <a:solidFill>
                    <a:schemeClr val="accent2">
                      <a:lumMod val="50000"/>
                    </a:schemeClr>
                  </a:solidFill>
                </a:rPr>
                <a:t>】</a:t>
              </a:r>
              <a:r>
                <a:rPr lang="ja-JP" altLang="en-US" b="1" dirty="0">
                  <a:solidFill>
                    <a:schemeClr val="accent2">
                      <a:lumMod val="50000"/>
                    </a:schemeClr>
                  </a:solidFill>
                </a:rPr>
                <a:t>～</a:t>
              </a:r>
              <a:r>
                <a:rPr kumimoji="1" lang="ja-JP" altLang="en-US" b="1" dirty="0">
                  <a:solidFill>
                    <a:schemeClr val="accent2">
                      <a:lumMod val="50000"/>
                    </a:schemeClr>
                  </a:solidFill>
                </a:rPr>
                <a:t>日本庭園</a:t>
              </a:r>
            </a:p>
          </p:txBody>
        </p:sp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3E5CBF5-AFDE-4238-BE98-461DCCE2DCE4}"/>
              </a:ext>
            </a:extLst>
          </p:cNvPr>
          <p:cNvSpPr txBox="1"/>
          <p:nvPr/>
        </p:nvSpPr>
        <p:spPr>
          <a:xfrm>
            <a:off x="263352" y="3646765"/>
            <a:ext cx="4126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/>
              <a:t>【</a:t>
            </a:r>
            <a:r>
              <a:rPr kumimoji="1" lang="ja-JP" altLang="en-US" sz="2400" b="1" dirty="0"/>
              <a:t>目標</a:t>
            </a:r>
            <a:r>
              <a:rPr kumimoji="1" lang="en-US" altLang="ja-JP" sz="2400" b="1" dirty="0"/>
              <a:t>】</a:t>
            </a:r>
          </a:p>
          <a:p>
            <a:r>
              <a:rPr lang="ja-JP" altLang="en-US" sz="2400" b="1" dirty="0"/>
              <a:t>外出や行きたい所に行けるようになる</a:t>
            </a:r>
            <a:endParaRPr kumimoji="1" lang="ja-JP" altLang="en-US" sz="2400" b="1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3817B9A-62E6-42DD-8401-73611C2F8E26}"/>
              </a:ext>
            </a:extLst>
          </p:cNvPr>
          <p:cNvSpPr txBox="1"/>
          <p:nvPr/>
        </p:nvSpPr>
        <p:spPr>
          <a:xfrm>
            <a:off x="4059111" y="6073936"/>
            <a:ext cx="78965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※</a:t>
            </a:r>
            <a:r>
              <a:rPr kumimoji="1" lang="ja-JP" altLang="en-US" sz="1600" dirty="0"/>
              <a:t>「とざん」は画面の前で動くことにより、様々な風景を歩く散歩の疑似体験プログラムです。</a:t>
            </a: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9CF73F17-7D44-4352-9669-96378C27439B}"/>
              </a:ext>
            </a:extLst>
          </p:cNvPr>
          <p:cNvGrpSpPr/>
          <p:nvPr/>
        </p:nvGrpSpPr>
        <p:grpSpPr>
          <a:xfrm>
            <a:off x="8151302" y="3836215"/>
            <a:ext cx="3804349" cy="2237721"/>
            <a:chOff x="4561818" y="4050014"/>
            <a:chExt cx="3804349" cy="2237721"/>
          </a:xfrm>
        </p:grpSpPr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7E58AC20-0E13-47FD-9324-D265271A1517}"/>
                </a:ext>
              </a:extLst>
            </p:cNvPr>
            <p:cNvSpPr txBox="1"/>
            <p:nvPr/>
          </p:nvSpPr>
          <p:spPr>
            <a:xfrm>
              <a:off x="4561818" y="4050014"/>
              <a:ext cx="38043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b="1" dirty="0">
                  <a:solidFill>
                    <a:schemeClr val="accent2">
                      <a:lumMod val="50000"/>
                    </a:schemeClr>
                  </a:solidFill>
                </a:rPr>
                <a:t>プログラム</a:t>
              </a:r>
              <a:r>
                <a:rPr lang="en-US" altLang="ja-JP" b="1" dirty="0">
                  <a:solidFill>
                    <a:schemeClr val="accent2">
                      <a:lumMod val="50000"/>
                    </a:schemeClr>
                  </a:solidFill>
                </a:rPr>
                <a:t>【</a:t>
              </a:r>
              <a:r>
                <a:rPr lang="ja-JP" altLang="en-US" b="1" dirty="0">
                  <a:solidFill>
                    <a:schemeClr val="accent2">
                      <a:lumMod val="50000"/>
                    </a:schemeClr>
                  </a:solidFill>
                </a:rPr>
                <a:t>とざん</a:t>
              </a:r>
              <a:r>
                <a:rPr lang="en-US" altLang="ja-JP" b="1" dirty="0">
                  <a:solidFill>
                    <a:schemeClr val="accent2">
                      <a:lumMod val="50000"/>
                    </a:schemeClr>
                  </a:solidFill>
                </a:rPr>
                <a:t>】</a:t>
              </a:r>
              <a:r>
                <a:rPr lang="ja-JP" altLang="en-US" b="1" dirty="0">
                  <a:solidFill>
                    <a:schemeClr val="accent2">
                      <a:lumMod val="50000"/>
                    </a:schemeClr>
                  </a:solidFill>
                </a:rPr>
                <a:t>～平塚八幡宮</a:t>
              </a:r>
              <a:endParaRPr kumimoji="1" lang="ja-JP" altLang="en-US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8D629A67-E742-4C2E-8646-9BC71B7B5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9351" y="4505014"/>
              <a:ext cx="3169283" cy="17827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847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A698614A-C0CC-4A3D-9DB0-FFB631025838}"/>
              </a:ext>
            </a:extLst>
          </p:cNvPr>
          <p:cNvSpPr txBox="1"/>
          <p:nvPr/>
        </p:nvSpPr>
        <p:spPr>
          <a:xfrm>
            <a:off x="119336" y="1483196"/>
            <a:ext cx="3652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【</a:t>
            </a:r>
            <a:r>
              <a:rPr kumimoji="1" lang="ja-JP" altLang="en-US" sz="2000" b="1" dirty="0"/>
              <a:t>口腔機能向上加算</a:t>
            </a:r>
            <a:r>
              <a:rPr lang="ja-JP" altLang="en-US" sz="2000" b="1" dirty="0"/>
              <a:t>のための</a:t>
            </a:r>
            <a:r>
              <a:rPr lang="en-US" altLang="ja-JP" sz="2000" b="1" dirty="0"/>
              <a:t> </a:t>
            </a:r>
            <a:r>
              <a:rPr kumimoji="1" lang="en-US" altLang="ja-JP" sz="2000" b="1" dirty="0"/>
              <a:t>】</a:t>
            </a:r>
          </a:p>
          <a:p>
            <a:r>
              <a:rPr kumimoji="1" lang="ja-JP" altLang="en-US" sz="2000" b="1" dirty="0"/>
              <a:t>口腔嚥下訓練のご提案</a:t>
            </a: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1CCDB386-88A4-47E6-A266-53C9B1840195}"/>
              </a:ext>
            </a:extLst>
          </p:cNvPr>
          <p:cNvGrpSpPr/>
          <p:nvPr/>
        </p:nvGrpSpPr>
        <p:grpSpPr>
          <a:xfrm>
            <a:off x="4655840" y="1407383"/>
            <a:ext cx="7096076" cy="2262968"/>
            <a:chOff x="743412" y="1265858"/>
            <a:chExt cx="6900644" cy="2118976"/>
          </a:xfrm>
        </p:grpSpPr>
        <p:grpSp>
          <p:nvGrpSpPr>
            <p:cNvPr id="21" name="グループ化 20">
              <a:extLst>
                <a:ext uri="{FF2B5EF4-FFF2-40B4-BE49-F238E27FC236}">
                  <a16:creationId xmlns:a16="http://schemas.microsoft.com/office/drawing/2014/main" id="{B9660543-71D5-49C0-84D6-36F8A861D869}"/>
                </a:ext>
              </a:extLst>
            </p:cNvPr>
            <p:cNvGrpSpPr/>
            <p:nvPr/>
          </p:nvGrpSpPr>
          <p:grpSpPr>
            <a:xfrm>
              <a:off x="743412" y="1265858"/>
              <a:ext cx="3169286" cy="2118976"/>
              <a:chOff x="743412" y="1348952"/>
              <a:chExt cx="3169286" cy="2118976"/>
            </a:xfrm>
          </p:grpSpPr>
          <p:pic>
            <p:nvPicPr>
              <p:cNvPr id="25" name="図 24">
                <a:extLst>
                  <a:ext uri="{FF2B5EF4-FFF2-40B4-BE49-F238E27FC236}">
                    <a16:creationId xmlns:a16="http://schemas.microsoft.com/office/drawing/2014/main" id="{98F7FB03-7E3E-4B30-96EB-E51B021FE5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3412" y="1751363"/>
                <a:ext cx="3169286" cy="1716565"/>
              </a:xfrm>
              <a:prstGeom prst="rect">
                <a:avLst/>
              </a:prstGeom>
            </p:spPr>
          </p:pic>
          <p:sp>
            <p:nvSpPr>
              <p:cNvPr id="26" name="テキスト ボックス 25">
                <a:extLst>
                  <a:ext uri="{FF2B5EF4-FFF2-40B4-BE49-F238E27FC236}">
                    <a16:creationId xmlns:a16="http://schemas.microsoft.com/office/drawing/2014/main" id="{ECB62964-E2A0-4B9A-8BEC-E941197F5995}"/>
                  </a:ext>
                </a:extLst>
              </p:cNvPr>
              <p:cNvSpPr txBox="1"/>
              <p:nvPr/>
            </p:nvSpPr>
            <p:spPr>
              <a:xfrm>
                <a:off x="813437" y="1348952"/>
                <a:ext cx="3099261" cy="345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b="1" dirty="0">
                    <a:solidFill>
                      <a:schemeClr val="accent6">
                        <a:lumMod val="50000"/>
                      </a:schemeClr>
                    </a:solidFill>
                  </a:rPr>
                  <a:t>プログラム</a:t>
                </a:r>
                <a:r>
                  <a:rPr kumimoji="1" lang="en-US" altLang="ja-JP" b="1" dirty="0">
                    <a:solidFill>
                      <a:schemeClr val="accent6">
                        <a:lumMod val="50000"/>
                      </a:schemeClr>
                    </a:solidFill>
                  </a:rPr>
                  <a:t>【</a:t>
                </a:r>
                <a:r>
                  <a:rPr kumimoji="1" lang="ja-JP" altLang="en-US" b="1" dirty="0">
                    <a:solidFill>
                      <a:schemeClr val="accent6">
                        <a:lumMod val="50000"/>
                      </a:schemeClr>
                    </a:solidFill>
                  </a:rPr>
                  <a:t>コーテーペンギン</a:t>
                </a:r>
                <a:r>
                  <a:rPr kumimoji="1" lang="en-US" altLang="ja-JP" b="1" dirty="0">
                    <a:solidFill>
                      <a:schemeClr val="accent6">
                        <a:lumMod val="50000"/>
                      </a:schemeClr>
                    </a:solidFill>
                  </a:rPr>
                  <a:t>】</a:t>
                </a:r>
                <a:endParaRPr kumimoji="1" lang="ja-JP" altLang="en-US" b="1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22" name="グループ化 21">
              <a:extLst>
                <a:ext uri="{FF2B5EF4-FFF2-40B4-BE49-F238E27FC236}">
                  <a16:creationId xmlns:a16="http://schemas.microsoft.com/office/drawing/2014/main" id="{318BA840-213B-4068-A375-E9E4114E009F}"/>
                </a:ext>
              </a:extLst>
            </p:cNvPr>
            <p:cNvGrpSpPr/>
            <p:nvPr/>
          </p:nvGrpSpPr>
          <p:grpSpPr>
            <a:xfrm>
              <a:off x="4562056" y="1265858"/>
              <a:ext cx="3082000" cy="2095336"/>
              <a:chOff x="4543635" y="1425318"/>
              <a:chExt cx="3082000" cy="2095336"/>
            </a:xfrm>
          </p:grpSpPr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97BDCE93-D412-428C-AEA4-E721A5FBA622}"/>
                  </a:ext>
                </a:extLst>
              </p:cNvPr>
              <p:cNvSpPr txBox="1"/>
              <p:nvPr/>
            </p:nvSpPr>
            <p:spPr>
              <a:xfrm>
                <a:off x="4823550" y="1425318"/>
                <a:ext cx="2522170" cy="345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b="1" dirty="0">
                    <a:solidFill>
                      <a:schemeClr val="accent6">
                        <a:lumMod val="50000"/>
                      </a:schemeClr>
                    </a:solidFill>
                  </a:rPr>
                  <a:t>プログラム</a:t>
                </a:r>
                <a:r>
                  <a:rPr kumimoji="1" lang="en-US" altLang="ja-JP" b="1" dirty="0">
                    <a:solidFill>
                      <a:schemeClr val="accent6">
                        <a:lumMod val="50000"/>
                      </a:schemeClr>
                    </a:solidFill>
                  </a:rPr>
                  <a:t>【</a:t>
                </a:r>
                <a:r>
                  <a:rPr kumimoji="1" lang="ja-JP" altLang="en-US" b="1" dirty="0">
                    <a:solidFill>
                      <a:schemeClr val="accent6">
                        <a:lumMod val="50000"/>
                      </a:schemeClr>
                    </a:solidFill>
                  </a:rPr>
                  <a:t>福わらい</a:t>
                </a:r>
                <a:r>
                  <a:rPr kumimoji="1" lang="en-US" altLang="ja-JP" b="1" dirty="0">
                    <a:solidFill>
                      <a:schemeClr val="accent6">
                        <a:lumMod val="50000"/>
                      </a:schemeClr>
                    </a:solidFill>
                  </a:rPr>
                  <a:t>】</a:t>
                </a:r>
                <a:endParaRPr kumimoji="1" lang="ja-JP" altLang="en-US" b="1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pic>
            <p:nvPicPr>
              <p:cNvPr id="24" name="図 23">
                <a:extLst>
                  <a:ext uri="{FF2B5EF4-FFF2-40B4-BE49-F238E27FC236}">
                    <a16:creationId xmlns:a16="http://schemas.microsoft.com/office/drawing/2014/main" id="{3B8C8D24-C6E6-4E8C-BE3F-7471A2DB1D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3635" y="1851366"/>
                <a:ext cx="3082000" cy="1669288"/>
              </a:xfrm>
              <a:prstGeom prst="rect">
                <a:avLst/>
              </a:prstGeom>
            </p:spPr>
          </p:pic>
        </p:grp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54755035-320E-4ABF-B0A6-3B87BB253FA7}"/>
              </a:ext>
            </a:extLst>
          </p:cNvPr>
          <p:cNvGrpSpPr/>
          <p:nvPr/>
        </p:nvGrpSpPr>
        <p:grpSpPr>
          <a:xfrm>
            <a:off x="4682444" y="3747290"/>
            <a:ext cx="7096075" cy="2262968"/>
            <a:chOff x="743412" y="1265857"/>
            <a:chExt cx="6900643" cy="2118976"/>
          </a:xfrm>
        </p:grpSpPr>
        <p:grpSp>
          <p:nvGrpSpPr>
            <p:cNvPr id="28" name="グループ化 27">
              <a:extLst>
                <a:ext uri="{FF2B5EF4-FFF2-40B4-BE49-F238E27FC236}">
                  <a16:creationId xmlns:a16="http://schemas.microsoft.com/office/drawing/2014/main" id="{FDF75BDB-EB9D-4394-B97F-326C67C9F660}"/>
                </a:ext>
              </a:extLst>
            </p:cNvPr>
            <p:cNvGrpSpPr/>
            <p:nvPr/>
          </p:nvGrpSpPr>
          <p:grpSpPr>
            <a:xfrm>
              <a:off x="743412" y="1265857"/>
              <a:ext cx="3169286" cy="2118976"/>
              <a:chOff x="743412" y="1348951"/>
              <a:chExt cx="3169286" cy="2118976"/>
            </a:xfrm>
          </p:grpSpPr>
          <p:pic>
            <p:nvPicPr>
              <p:cNvPr id="32" name="図 31">
                <a:extLst>
                  <a:ext uri="{FF2B5EF4-FFF2-40B4-BE49-F238E27FC236}">
                    <a16:creationId xmlns:a16="http://schemas.microsoft.com/office/drawing/2014/main" id="{3F491114-DA84-4C10-BDB2-A6C7C4677F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3412" y="1751363"/>
                <a:ext cx="3169286" cy="1716564"/>
              </a:xfrm>
              <a:prstGeom prst="rect">
                <a:avLst/>
              </a:prstGeom>
            </p:spPr>
          </p:pic>
          <p:sp>
            <p:nvSpPr>
              <p:cNvPr id="33" name="テキスト ボックス 32">
                <a:extLst>
                  <a:ext uri="{FF2B5EF4-FFF2-40B4-BE49-F238E27FC236}">
                    <a16:creationId xmlns:a16="http://schemas.microsoft.com/office/drawing/2014/main" id="{C67D68B6-8F36-4F31-A819-609F5A2475CB}"/>
                  </a:ext>
                </a:extLst>
              </p:cNvPr>
              <p:cNvSpPr txBox="1"/>
              <p:nvPr/>
            </p:nvSpPr>
            <p:spPr>
              <a:xfrm>
                <a:off x="1019099" y="1348951"/>
                <a:ext cx="2617912" cy="345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b="1" dirty="0">
                    <a:solidFill>
                      <a:schemeClr val="tx2">
                        <a:lumMod val="75000"/>
                      </a:schemeClr>
                    </a:solidFill>
                  </a:rPr>
                  <a:t>プログラム</a:t>
                </a:r>
                <a:r>
                  <a:rPr kumimoji="1" lang="en-US" altLang="ja-JP" b="1" dirty="0">
                    <a:solidFill>
                      <a:schemeClr val="tx2">
                        <a:lumMod val="75000"/>
                      </a:schemeClr>
                    </a:solidFill>
                  </a:rPr>
                  <a:t>【</a:t>
                </a:r>
                <a:r>
                  <a:rPr kumimoji="1" lang="ja-JP" altLang="en-US" b="1" dirty="0">
                    <a:solidFill>
                      <a:schemeClr val="tx2">
                        <a:lumMod val="75000"/>
                      </a:schemeClr>
                    </a:solidFill>
                  </a:rPr>
                  <a:t>ＫＩＴＳ</a:t>
                </a:r>
                <a:r>
                  <a:rPr kumimoji="1" lang="en-US" altLang="ja-JP" b="1" dirty="0">
                    <a:solidFill>
                      <a:schemeClr val="tx2">
                        <a:lumMod val="75000"/>
                      </a:schemeClr>
                    </a:solidFill>
                  </a:rPr>
                  <a:t>】</a:t>
                </a:r>
                <a:endParaRPr kumimoji="1" lang="ja-JP" altLang="en-US" b="1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29" name="グループ化 28">
              <a:extLst>
                <a:ext uri="{FF2B5EF4-FFF2-40B4-BE49-F238E27FC236}">
                  <a16:creationId xmlns:a16="http://schemas.microsoft.com/office/drawing/2014/main" id="{015B4CDB-49EE-4BBC-82F8-A5857332D37C}"/>
                </a:ext>
              </a:extLst>
            </p:cNvPr>
            <p:cNvGrpSpPr/>
            <p:nvPr/>
          </p:nvGrpSpPr>
          <p:grpSpPr>
            <a:xfrm>
              <a:off x="4562057" y="1265858"/>
              <a:ext cx="3081998" cy="2095336"/>
              <a:chOff x="4543636" y="1425318"/>
              <a:chExt cx="3081998" cy="2095336"/>
            </a:xfrm>
          </p:grpSpPr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6A8BB15A-9C77-4F9D-845F-4E0C19328842}"/>
                  </a:ext>
                </a:extLst>
              </p:cNvPr>
              <p:cNvSpPr txBox="1"/>
              <p:nvPr/>
            </p:nvSpPr>
            <p:spPr>
              <a:xfrm>
                <a:off x="4691584" y="1425318"/>
                <a:ext cx="2786101" cy="345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b="1" dirty="0">
                    <a:solidFill>
                      <a:schemeClr val="tx2">
                        <a:lumMod val="75000"/>
                      </a:schemeClr>
                    </a:solidFill>
                  </a:rPr>
                  <a:t>プログラム</a:t>
                </a:r>
                <a:r>
                  <a:rPr kumimoji="1" lang="en-US" altLang="ja-JP" b="1" dirty="0">
                    <a:solidFill>
                      <a:schemeClr val="tx2">
                        <a:lumMod val="75000"/>
                      </a:schemeClr>
                    </a:solidFill>
                  </a:rPr>
                  <a:t>【</a:t>
                </a:r>
                <a:r>
                  <a:rPr kumimoji="1" lang="ja-JP" altLang="en-US" b="1" dirty="0">
                    <a:solidFill>
                      <a:schemeClr val="tx2">
                        <a:lumMod val="75000"/>
                      </a:schemeClr>
                    </a:solidFill>
                  </a:rPr>
                  <a:t>間違いさがし</a:t>
                </a:r>
                <a:r>
                  <a:rPr kumimoji="1" lang="en-US" altLang="ja-JP" b="1" dirty="0">
                    <a:solidFill>
                      <a:schemeClr val="tx2">
                        <a:lumMod val="75000"/>
                      </a:schemeClr>
                    </a:solidFill>
                  </a:rPr>
                  <a:t>】</a:t>
                </a:r>
                <a:endParaRPr kumimoji="1" lang="ja-JP" altLang="en-US" b="1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pic>
            <p:nvPicPr>
              <p:cNvPr id="31" name="図 30">
                <a:extLst>
                  <a:ext uri="{FF2B5EF4-FFF2-40B4-BE49-F238E27FC236}">
                    <a16:creationId xmlns:a16="http://schemas.microsoft.com/office/drawing/2014/main" id="{71D4144D-EA44-4A60-B32D-D286694E67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3636" y="1851366"/>
                <a:ext cx="3081998" cy="166928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96525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7444EA0-9792-4296-B068-8D32958C461A}"/>
              </a:ext>
            </a:extLst>
          </p:cNvPr>
          <p:cNvSpPr txBox="1"/>
          <p:nvPr/>
        </p:nvSpPr>
        <p:spPr>
          <a:xfrm>
            <a:off x="139884" y="1222593"/>
            <a:ext cx="3993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/>
              <a:t>【</a:t>
            </a:r>
            <a:r>
              <a:rPr kumimoji="1" lang="ja-JP" altLang="en-US" sz="2400" b="1" dirty="0"/>
              <a:t>お口の筋力</a:t>
            </a:r>
            <a:r>
              <a:rPr lang="ja-JP" altLang="en-US" sz="2400" b="1" dirty="0"/>
              <a:t>アップ</a:t>
            </a:r>
            <a:r>
              <a:rPr kumimoji="1" lang="en-US" altLang="ja-JP" sz="2400" b="1" dirty="0"/>
              <a:t>】</a:t>
            </a:r>
            <a:endParaRPr lang="en-US" altLang="ja-JP" sz="2400" b="1" dirty="0"/>
          </a:p>
          <a:p>
            <a:r>
              <a:rPr lang="ja-JP" altLang="en-US" sz="2400" b="1" dirty="0"/>
              <a:t>（</a:t>
            </a:r>
            <a:r>
              <a:rPr kumimoji="1" lang="ja-JP" altLang="en-US" sz="2400" b="1" dirty="0"/>
              <a:t>嚥下機能向上プログラム</a:t>
            </a: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0D77D05B-B84C-4965-BA3D-971219B8CE1B}"/>
              </a:ext>
            </a:extLst>
          </p:cNvPr>
          <p:cNvGrpSpPr/>
          <p:nvPr/>
        </p:nvGrpSpPr>
        <p:grpSpPr>
          <a:xfrm>
            <a:off x="4800758" y="1268760"/>
            <a:ext cx="7096075" cy="2262967"/>
            <a:chOff x="743412" y="1265858"/>
            <a:chExt cx="6900643" cy="2118975"/>
          </a:xfrm>
        </p:grpSpPr>
        <p:grpSp>
          <p:nvGrpSpPr>
            <p:cNvPr id="22" name="グループ化 21">
              <a:extLst>
                <a:ext uri="{FF2B5EF4-FFF2-40B4-BE49-F238E27FC236}">
                  <a16:creationId xmlns:a16="http://schemas.microsoft.com/office/drawing/2014/main" id="{A6782A4F-FFED-4620-9924-E1998276E95E}"/>
                </a:ext>
              </a:extLst>
            </p:cNvPr>
            <p:cNvGrpSpPr/>
            <p:nvPr/>
          </p:nvGrpSpPr>
          <p:grpSpPr>
            <a:xfrm>
              <a:off x="743412" y="1265858"/>
              <a:ext cx="3169286" cy="2118975"/>
              <a:chOff x="743412" y="1348952"/>
              <a:chExt cx="3169286" cy="2118975"/>
            </a:xfrm>
          </p:grpSpPr>
          <p:pic>
            <p:nvPicPr>
              <p:cNvPr id="26" name="図 25">
                <a:extLst>
                  <a:ext uri="{FF2B5EF4-FFF2-40B4-BE49-F238E27FC236}">
                    <a16:creationId xmlns:a16="http://schemas.microsoft.com/office/drawing/2014/main" id="{9C3D3B59-777C-4A18-9C92-FA3C8324EC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3412" y="1751363"/>
                <a:ext cx="3169286" cy="1716564"/>
              </a:xfrm>
              <a:prstGeom prst="rect">
                <a:avLst/>
              </a:prstGeom>
            </p:spPr>
          </p:pic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2BCBA9F2-D671-4DA3-88B3-F0003A263239}"/>
                  </a:ext>
                </a:extLst>
              </p:cNvPr>
              <p:cNvSpPr txBox="1"/>
              <p:nvPr/>
            </p:nvSpPr>
            <p:spPr>
              <a:xfrm>
                <a:off x="800616" y="1348952"/>
                <a:ext cx="3054877" cy="345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b="1" dirty="0">
                    <a:solidFill>
                      <a:srgbClr val="FF0000"/>
                    </a:solidFill>
                  </a:rPr>
                  <a:t>プログラム</a:t>
                </a:r>
                <a:r>
                  <a:rPr kumimoji="1" lang="en-US" altLang="ja-JP" b="1" dirty="0">
                    <a:solidFill>
                      <a:srgbClr val="FF0000"/>
                    </a:solidFill>
                  </a:rPr>
                  <a:t>【</a:t>
                </a:r>
                <a:r>
                  <a:rPr lang="ja-JP" altLang="en-US" b="1" dirty="0">
                    <a:solidFill>
                      <a:srgbClr val="FF0000"/>
                    </a:solidFill>
                  </a:rPr>
                  <a:t>発声訓練</a:t>
                </a:r>
                <a:r>
                  <a:rPr kumimoji="1" lang="en-US" altLang="ja-JP" b="1" dirty="0">
                    <a:solidFill>
                      <a:srgbClr val="FF0000"/>
                    </a:solidFill>
                  </a:rPr>
                  <a:t>】</a:t>
                </a:r>
                <a:endParaRPr kumimoji="1" lang="ja-JP" altLang="en-US" b="1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3" name="グループ化 22">
              <a:extLst>
                <a:ext uri="{FF2B5EF4-FFF2-40B4-BE49-F238E27FC236}">
                  <a16:creationId xmlns:a16="http://schemas.microsoft.com/office/drawing/2014/main" id="{61AC1C01-D987-4B7E-8B31-0689339F2EF8}"/>
                </a:ext>
              </a:extLst>
            </p:cNvPr>
            <p:cNvGrpSpPr/>
            <p:nvPr/>
          </p:nvGrpSpPr>
          <p:grpSpPr>
            <a:xfrm>
              <a:off x="4562057" y="1265858"/>
              <a:ext cx="3081998" cy="2095336"/>
              <a:chOff x="4543636" y="1425318"/>
              <a:chExt cx="3081998" cy="2095336"/>
            </a:xfrm>
          </p:grpSpPr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50F20457-8A88-4688-94EB-7A8F838DA6DB}"/>
                  </a:ext>
                </a:extLst>
              </p:cNvPr>
              <p:cNvSpPr txBox="1"/>
              <p:nvPr/>
            </p:nvSpPr>
            <p:spPr>
              <a:xfrm>
                <a:off x="4683592" y="1425318"/>
                <a:ext cx="2802085" cy="345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b="1" dirty="0">
                    <a:solidFill>
                      <a:srgbClr val="FF0000"/>
                    </a:solidFill>
                  </a:rPr>
                  <a:t>プログラム</a:t>
                </a:r>
                <a:r>
                  <a:rPr kumimoji="1" lang="en-US" altLang="ja-JP" b="1" dirty="0">
                    <a:solidFill>
                      <a:srgbClr val="FF0000"/>
                    </a:solidFill>
                  </a:rPr>
                  <a:t>【</a:t>
                </a:r>
                <a:r>
                  <a:rPr kumimoji="1" lang="ja-JP" altLang="en-US" b="1" dirty="0">
                    <a:solidFill>
                      <a:srgbClr val="FF0000"/>
                    </a:solidFill>
                  </a:rPr>
                  <a:t>笑顔チェッカー</a:t>
                </a:r>
                <a:r>
                  <a:rPr kumimoji="1" lang="en-US" altLang="ja-JP" b="1" dirty="0">
                    <a:solidFill>
                      <a:srgbClr val="FF0000"/>
                    </a:solidFill>
                  </a:rPr>
                  <a:t>】</a:t>
                </a:r>
                <a:endParaRPr kumimoji="1" lang="ja-JP" altLang="en-US" b="1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25" name="図 24">
                <a:extLst>
                  <a:ext uri="{FF2B5EF4-FFF2-40B4-BE49-F238E27FC236}">
                    <a16:creationId xmlns:a16="http://schemas.microsoft.com/office/drawing/2014/main" id="{F76DAC62-4539-421B-A38A-91E6CDFFCD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3636" y="1851366"/>
                <a:ext cx="3081998" cy="1669288"/>
              </a:xfrm>
              <a:prstGeom prst="rect">
                <a:avLst/>
              </a:prstGeom>
            </p:spPr>
          </p:pic>
        </p:grpSp>
      </p:grp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EACAFBA5-188A-4897-8B9C-58F47F74B39A}"/>
              </a:ext>
            </a:extLst>
          </p:cNvPr>
          <p:cNvSpPr txBox="1"/>
          <p:nvPr/>
        </p:nvSpPr>
        <p:spPr>
          <a:xfrm>
            <a:off x="119336" y="3782393"/>
            <a:ext cx="417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/>
              <a:t>【</a:t>
            </a:r>
            <a:r>
              <a:rPr kumimoji="1" lang="ja-JP" altLang="en-US" sz="2400" b="1" dirty="0"/>
              <a:t>呼吸のコントロール力</a:t>
            </a:r>
            <a:r>
              <a:rPr lang="ja-JP" altLang="en-US" sz="2400" b="1" dirty="0"/>
              <a:t>アップ</a:t>
            </a:r>
            <a:r>
              <a:rPr kumimoji="1" lang="en-US" altLang="ja-JP" sz="2400" b="1" dirty="0"/>
              <a:t>】</a:t>
            </a:r>
            <a:endParaRPr lang="en-US" altLang="ja-JP" sz="2400" b="1" dirty="0"/>
          </a:p>
          <a:p>
            <a:r>
              <a:rPr lang="ja-JP" altLang="en-US" sz="2400" b="1" dirty="0"/>
              <a:t>（呼吸訓練プログラム）</a:t>
            </a:r>
            <a:endParaRPr kumimoji="1" lang="ja-JP" altLang="en-US" sz="2400" b="1" dirty="0"/>
          </a:p>
        </p:txBody>
      </p: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417C5F92-D78C-45B2-A4D4-4A823059E63A}"/>
              </a:ext>
            </a:extLst>
          </p:cNvPr>
          <p:cNvGrpSpPr/>
          <p:nvPr/>
        </p:nvGrpSpPr>
        <p:grpSpPr>
          <a:xfrm>
            <a:off x="4727848" y="3940085"/>
            <a:ext cx="7272808" cy="2262967"/>
            <a:chOff x="1221283" y="4012093"/>
            <a:chExt cx="7272808" cy="2262967"/>
          </a:xfrm>
        </p:grpSpPr>
        <p:grpSp>
          <p:nvGrpSpPr>
            <p:cNvPr id="30" name="グループ化 29">
              <a:extLst>
                <a:ext uri="{FF2B5EF4-FFF2-40B4-BE49-F238E27FC236}">
                  <a16:creationId xmlns:a16="http://schemas.microsoft.com/office/drawing/2014/main" id="{832FE29C-978E-4F37-A1B6-35834048C3F7}"/>
                </a:ext>
              </a:extLst>
            </p:cNvPr>
            <p:cNvGrpSpPr/>
            <p:nvPr/>
          </p:nvGrpSpPr>
          <p:grpSpPr>
            <a:xfrm>
              <a:off x="1221283" y="4012093"/>
              <a:ext cx="3259041" cy="2262967"/>
              <a:chOff x="743414" y="1235795"/>
              <a:chExt cx="3169284" cy="2118975"/>
            </a:xfrm>
          </p:grpSpPr>
          <p:pic>
            <p:nvPicPr>
              <p:cNvPr id="34" name="図 33">
                <a:extLst>
                  <a:ext uri="{FF2B5EF4-FFF2-40B4-BE49-F238E27FC236}">
                    <a16:creationId xmlns:a16="http://schemas.microsoft.com/office/drawing/2014/main" id="{FFDB2FC5-5920-4801-9C10-C3C5105028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3414" y="1638206"/>
                <a:ext cx="3169284" cy="1716564"/>
              </a:xfrm>
              <a:prstGeom prst="rect">
                <a:avLst/>
              </a:prstGeom>
            </p:spPr>
          </p:pic>
          <p:sp>
            <p:nvSpPr>
              <p:cNvPr id="35" name="テキスト ボックス 34">
                <a:extLst>
                  <a:ext uri="{FF2B5EF4-FFF2-40B4-BE49-F238E27FC236}">
                    <a16:creationId xmlns:a16="http://schemas.microsoft.com/office/drawing/2014/main" id="{36F21843-BB2A-4F0B-845D-010E7CE4D2E3}"/>
                  </a:ext>
                </a:extLst>
              </p:cNvPr>
              <p:cNvSpPr txBox="1"/>
              <p:nvPr/>
            </p:nvSpPr>
            <p:spPr>
              <a:xfrm>
                <a:off x="1112124" y="1235795"/>
                <a:ext cx="2431863" cy="345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b="1" dirty="0">
                    <a:solidFill>
                      <a:schemeClr val="accent2">
                        <a:lumMod val="50000"/>
                      </a:schemeClr>
                    </a:solidFill>
                  </a:rPr>
                  <a:t>プログラム</a:t>
                </a:r>
                <a:r>
                  <a:rPr kumimoji="1" lang="en-US" altLang="ja-JP" b="1" dirty="0">
                    <a:solidFill>
                      <a:schemeClr val="accent2">
                        <a:lumMod val="50000"/>
                      </a:schemeClr>
                    </a:solidFill>
                  </a:rPr>
                  <a:t>【</a:t>
                </a:r>
                <a:r>
                  <a:rPr kumimoji="1" lang="ja-JP" altLang="en-US" b="1" dirty="0">
                    <a:solidFill>
                      <a:schemeClr val="accent2">
                        <a:lumMod val="50000"/>
                      </a:schemeClr>
                    </a:solidFill>
                  </a:rPr>
                  <a:t>コロコロ</a:t>
                </a:r>
                <a:r>
                  <a:rPr kumimoji="1" lang="en-US" altLang="ja-JP" b="1" dirty="0">
                    <a:solidFill>
                      <a:schemeClr val="accent2">
                        <a:lumMod val="50000"/>
                      </a:schemeClr>
                    </a:solidFill>
                  </a:rPr>
                  <a:t>】</a:t>
                </a:r>
                <a:endParaRPr kumimoji="1" lang="ja-JP" altLang="en-US" b="1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31" name="グループ化 30">
              <a:extLst>
                <a:ext uri="{FF2B5EF4-FFF2-40B4-BE49-F238E27FC236}">
                  <a16:creationId xmlns:a16="http://schemas.microsoft.com/office/drawing/2014/main" id="{E93ABB03-FD4D-49B6-9371-B046571A48A1}"/>
                </a:ext>
              </a:extLst>
            </p:cNvPr>
            <p:cNvGrpSpPr/>
            <p:nvPr/>
          </p:nvGrpSpPr>
          <p:grpSpPr>
            <a:xfrm>
              <a:off x="5285940" y="4012093"/>
              <a:ext cx="3208151" cy="2237721"/>
              <a:chOff x="4677708" y="1425318"/>
              <a:chExt cx="3119796" cy="2095335"/>
            </a:xfrm>
          </p:grpSpPr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DEF1F71F-5D82-447C-80DF-26660CD39B57}"/>
                  </a:ext>
                </a:extLst>
              </p:cNvPr>
              <p:cNvSpPr txBox="1"/>
              <p:nvPr/>
            </p:nvSpPr>
            <p:spPr>
              <a:xfrm>
                <a:off x="4677708" y="1425318"/>
                <a:ext cx="2629622" cy="345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b="1" dirty="0">
                    <a:solidFill>
                      <a:schemeClr val="accent2">
                        <a:lumMod val="50000"/>
                      </a:schemeClr>
                    </a:solidFill>
                  </a:rPr>
                  <a:t>プログラム</a:t>
                </a:r>
                <a:r>
                  <a:rPr kumimoji="1" lang="en-US" altLang="ja-JP" b="1" dirty="0">
                    <a:solidFill>
                      <a:schemeClr val="accent2">
                        <a:lumMod val="50000"/>
                      </a:schemeClr>
                    </a:solidFill>
                  </a:rPr>
                  <a:t>【</a:t>
                </a:r>
                <a:r>
                  <a:rPr kumimoji="1" lang="ja-JP" altLang="en-US" b="1" dirty="0">
                    <a:solidFill>
                      <a:schemeClr val="accent2">
                        <a:lumMod val="50000"/>
                      </a:schemeClr>
                    </a:solidFill>
                  </a:rPr>
                  <a:t>玉入れ列車</a:t>
                </a:r>
                <a:r>
                  <a:rPr kumimoji="1" lang="en-US" altLang="ja-JP" b="1" dirty="0">
                    <a:solidFill>
                      <a:schemeClr val="accent2">
                        <a:lumMod val="50000"/>
                      </a:schemeClr>
                    </a:solidFill>
                  </a:rPr>
                  <a:t>】</a:t>
                </a:r>
                <a:endParaRPr kumimoji="1" lang="ja-JP" altLang="en-US" b="1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pic>
            <p:nvPicPr>
              <p:cNvPr id="33" name="図 32">
                <a:extLst>
                  <a:ext uri="{FF2B5EF4-FFF2-40B4-BE49-F238E27FC236}">
                    <a16:creationId xmlns:a16="http://schemas.microsoft.com/office/drawing/2014/main" id="{E721B8F0-4122-40D7-AC2C-5780B14309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15506" y="1851366"/>
                <a:ext cx="3081998" cy="166928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54320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ECAB360-0A57-4459-B967-9F5B9A205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24" y="1052736"/>
            <a:ext cx="3511227" cy="3030992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F8C9BF9-FD8C-4F2C-97FE-966129760363}"/>
              </a:ext>
            </a:extLst>
          </p:cNvPr>
          <p:cNvSpPr txBox="1"/>
          <p:nvPr/>
        </p:nvSpPr>
        <p:spPr>
          <a:xfrm>
            <a:off x="2279576" y="164840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schemeClr val="bg1"/>
                </a:solidFill>
              </a:rPr>
              <a:t>TANO</a:t>
            </a:r>
            <a:r>
              <a:rPr lang="ja-JP" altLang="en-US" sz="2800" dirty="0">
                <a:solidFill>
                  <a:schemeClr val="bg1"/>
                </a:solidFill>
              </a:rPr>
              <a:t>以外にも活用できます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63D7814-DC1E-4608-A21B-A91B8DBFDF45}"/>
              </a:ext>
            </a:extLst>
          </p:cNvPr>
          <p:cNvSpPr txBox="1"/>
          <p:nvPr/>
        </p:nvSpPr>
        <p:spPr>
          <a:xfrm>
            <a:off x="883998" y="4072504"/>
            <a:ext cx="5944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もちろん、</a:t>
            </a:r>
            <a:r>
              <a:rPr kumimoji="1" lang="en-US" altLang="ja-JP" dirty="0"/>
              <a:t>TANO</a:t>
            </a:r>
            <a:r>
              <a:rPr kumimoji="1" lang="ja-JP" altLang="en-US" dirty="0"/>
              <a:t>以外のアプリも動作しますので、</a:t>
            </a:r>
            <a:endParaRPr kumimoji="1" lang="en-US" altLang="ja-JP" dirty="0"/>
          </a:p>
          <a:p>
            <a:r>
              <a:rPr lang="en-US" altLang="ja-JP" dirty="0"/>
              <a:t>Amazon</a:t>
            </a:r>
            <a:r>
              <a:rPr lang="ja-JP" altLang="en-US" dirty="0"/>
              <a:t> </a:t>
            </a:r>
            <a:r>
              <a:rPr lang="en-US" altLang="ja-JP" dirty="0"/>
              <a:t>Music</a:t>
            </a:r>
            <a:r>
              <a:rPr lang="ja-JP" altLang="en-US" dirty="0"/>
              <a:t>や</a:t>
            </a:r>
            <a:r>
              <a:rPr lang="en-US" altLang="ja-JP" dirty="0"/>
              <a:t>YouTube</a:t>
            </a:r>
            <a:r>
              <a:rPr lang="ja-JP" altLang="en-US" dirty="0"/>
              <a:t> </a:t>
            </a:r>
            <a:r>
              <a:rPr lang="en-US" altLang="ja-JP" dirty="0"/>
              <a:t>Music</a:t>
            </a:r>
            <a:r>
              <a:rPr lang="ja-JP" altLang="en-US" dirty="0"/>
              <a:t>なども動作可能です。</a:t>
            </a:r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DAD373F-D7F3-4D49-B3EA-2B8A8396E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152" y="1105917"/>
            <a:ext cx="3731970" cy="226912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68060C9-8413-48E9-B5EB-49A5729F8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5416" y="3665895"/>
            <a:ext cx="4191837" cy="2625692"/>
          </a:xfrm>
          <a:prstGeom prst="rect">
            <a:avLst/>
          </a:prstGeom>
        </p:spPr>
      </p:pic>
      <p:graphicFrame>
        <p:nvGraphicFramePr>
          <p:cNvPr id="8" name="表 13">
            <a:extLst>
              <a:ext uri="{FF2B5EF4-FFF2-40B4-BE49-F238E27FC236}">
                <a16:creationId xmlns:a16="http://schemas.microsoft.com/office/drawing/2014/main" id="{CA830FAD-7DD1-4B23-8AF2-6B3F0AED09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7568502"/>
              </p:ext>
            </p:extLst>
          </p:nvPr>
        </p:nvGraphicFramePr>
        <p:xfrm>
          <a:off x="911424" y="4718835"/>
          <a:ext cx="473791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8958">
                  <a:extLst>
                    <a:ext uri="{9D8B030D-6E8A-4147-A177-3AD203B41FA5}">
                      <a16:colId xmlns:a16="http://schemas.microsoft.com/office/drawing/2014/main" val="1109801714"/>
                    </a:ext>
                  </a:extLst>
                </a:gridCol>
                <a:gridCol w="2368958">
                  <a:extLst>
                    <a:ext uri="{9D8B030D-6E8A-4147-A177-3AD203B41FA5}">
                      <a16:colId xmlns:a16="http://schemas.microsoft.com/office/drawing/2014/main" val="30218731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サービス名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価格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10536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JP" sz="1400" dirty="0"/>
                        <a:t>Amazon</a:t>
                      </a:r>
                      <a:r>
                        <a:rPr lang="ja-JP" altLang="en-US" sz="1400" dirty="0"/>
                        <a:t> </a:t>
                      </a:r>
                      <a:r>
                        <a:rPr lang="en-US" altLang="ja-JP" sz="1400" dirty="0"/>
                        <a:t>Prime Music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400" dirty="0"/>
                        <a:t>月額</a:t>
                      </a:r>
                      <a:r>
                        <a:rPr lang="en-US" altLang="zh-TW" sz="1400" dirty="0"/>
                        <a:t>500</a:t>
                      </a:r>
                      <a:r>
                        <a:rPr lang="zh-TW" altLang="en-US" sz="1400" dirty="0"/>
                        <a:t>円</a:t>
                      </a:r>
                      <a:r>
                        <a:rPr lang="en-US" altLang="ja-JP" sz="1400" dirty="0"/>
                        <a:t>/</a:t>
                      </a:r>
                      <a:r>
                        <a:rPr lang="zh-TW" altLang="en-US" sz="1400" dirty="0"/>
                        <a:t>年間</a:t>
                      </a:r>
                      <a:r>
                        <a:rPr lang="en-US" altLang="zh-TW" sz="1400" dirty="0"/>
                        <a:t>4,900</a:t>
                      </a:r>
                      <a:r>
                        <a:rPr lang="zh-TW" altLang="en-US" sz="1400" dirty="0"/>
                        <a:t>円</a:t>
                      </a:r>
                      <a:endParaRPr lang="en-US" altLang="ja-JP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51874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Amazon Music</a:t>
                      </a:r>
                      <a:r>
                        <a:rPr lang="en-US" altLang="ja-JP" sz="1400" dirty="0"/>
                        <a:t> Unlimited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dirty="0"/>
                        <a:t>月額</a:t>
                      </a:r>
                      <a:r>
                        <a:rPr lang="en-US" altLang="ja-JP" sz="1400" dirty="0"/>
                        <a:t>980</a:t>
                      </a:r>
                      <a:r>
                        <a:rPr lang="ja-JP" altLang="en-US" sz="1400" dirty="0"/>
                        <a:t>円</a:t>
                      </a:r>
                      <a:endParaRPr lang="en-US" altLang="ja-JP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53631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400" dirty="0"/>
                        <a:t>YouTube</a:t>
                      </a:r>
                      <a:r>
                        <a:rPr kumimoji="1" lang="ja-JP" altLang="en-US" sz="1400" dirty="0"/>
                        <a:t> </a:t>
                      </a:r>
                      <a:r>
                        <a:rPr kumimoji="1" lang="en-US" altLang="ja-JP" sz="1400" dirty="0"/>
                        <a:t>Music</a:t>
                      </a:r>
                      <a:r>
                        <a:rPr kumimoji="1" lang="ja-JP" altLang="en-US" sz="1400" dirty="0"/>
                        <a:t> </a:t>
                      </a:r>
                      <a:r>
                        <a:rPr kumimoji="1" lang="en-US" altLang="ja-JP" sz="1400" dirty="0"/>
                        <a:t>Premium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400" dirty="0"/>
                        <a:t>月額</a:t>
                      </a:r>
                      <a:r>
                        <a:rPr lang="en-US" altLang="ja-JP" sz="1400" dirty="0"/>
                        <a:t>980</a:t>
                      </a:r>
                      <a:r>
                        <a:rPr lang="ja-JP" altLang="en-US" sz="1400" dirty="0"/>
                        <a:t>円</a:t>
                      </a:r>
                      <a:endParaRPr lang="en-US" altLang="ja-JP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6181609"/>
                  </a:ext>
                </a:extLst>
              </a:tr>
            </a:tbl>
          </a:graphicData>
        </a:graphic>
      </p:graphicFrame>
      <p:pic>
        <p:nvPicPr>
          <p:cNvPr id="10" name="図 9">
            <a:extLst>
              <a:ext uri="{FF2B5EF4-FFF2-40B4-BE49-F238E27FC236}">
                <a16:creationId xmlns:a16="http://schemas.microsoft.com/office/drawing/2014/main" id="{639D4887-E364-4EC1-A8B6-8431E208DC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3832" y="986414"/>
            <a:ext cx="2396361" cy="254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2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DCFD9A0D-79F9-4008-8213-772DFE0B45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60" b="3216"/>
          <a:stretch/>
        </p:blipFill>
        <p:spPr>
          <a:xfrm>
            <a:off x="7492903" y="1006058"/>
            <a:ext cx="4564109" cy="5645604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348AE64-511F-441F-9048-3D789308E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0363" y="6381328"/>
            <a:ext cx="2844800" cy="365125"/>
          </a:xfrm>
        </p:spPr>
        <p:txBody>
          <a:bodyPr/>
          <a:lstStyle/>
          <a:p>
            <a:fld id="{D9550142-B990-490A-A107-ED7302A7FD52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650FD49-5279-43A2-8AFC-0974CAB10C70}"/>
              </a:ext>
            </a:extLst>
          </p:cNvPr>
          <p:cNvSpPr txBox="1"/>
          <p:nvPr/>
        </p:nvSpPr>
        <p:spPr>
          <a:xfrm>
            <a:off x="119336" y="1198924"/>
            <a:ext cx="3745625" cy="3670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RE-</a:t>
            </a:r>
            <a:r>
              <a:rPr lang="en-US" altLang="ja-JP" sz="1200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CAREWARD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ヘルステック部門　銅賞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かわさき基準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2016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採択機器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福祉用具情報システム</a:t>
            </a:r>
            <a:r>
              <a:rPr lang="en-US" altLang="ja-JP" sz="1200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TAIS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コード取得機器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公募型さがみロボット特区採択商品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IoT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推進ラボ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Selection</a:t>
            </a:r>
            <a:b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先進的</a:t>
            </a:r>
            <a:r>
              <a:rPr lang="en-US" altLang="ja-JP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IoT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プロジェクト採択商品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大阪健康寿命延伸産業創出プラットフォーム</a:t>
            </a:r>
          </a:p>
          <a:p>
            <a:pPr>
              <a:lnSpc>
                <a:spcPct val="150000"/>
              </a:lnSpc>
            </a:pP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   </a:t>
            </a:r>
            <a:r>
              <a:rPr lang="ja-JP" altLang="en-US" sz="1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大阪府知事賞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モデル機器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大阪商工会議所日中ビジネス委員会</a:t>
            </a:r>
          </a:p>
          <a:p>
            <a:pPr>
              <a:lnSpc>
                <a:spcPct val="150000"/>
              </a:lnSpc>
            </a:pP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      </a:t>
            </a:r>
            <a:r>
              <a:rPr lang="ja-JP" altLang="en-US" sz="1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健康・長寿関連ビジネスダイレクトリ掲載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機器</a:t>
            </a:r>
            <a:endParaRPr lang="en-US" altLang="ja-JP" sz="12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ja-JP" sz="1200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JETRO</a:t>
            </a: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日本老齢産業企業名鑑掲載機器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厚労省　介護ロボットの開発と普及掲載機器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ja-JP" altLang="en-US" sz="12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天津国家運動商品監督検査センター認定機器</a:t>
            </a:r>
            <a:endParaRPr kumimoji="1" lang="ja-JP" altLang="en-US" sz="1200" dirty="0"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B094316-62DC-464A-B040-AE9696C5CA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" r="1706"/>
          <a:stretch/>
        </p:blipFill>
        <p:spPr>
          <a:xfrm>
            <a:off x="3987059" y="1075413"/>
            <a:ext cx="3621110" cy="524522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C39FFB3-67C5-4258-8B38-BCDA52FE6E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07" y="5186677"/>
            <a:ext cx="689933" cy="97703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075017C-0192-4A2A-AFE9-D3DEE638C0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81" y="5259477"/>
            <a:ext cx="689934" cy="97703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BBF0D5DB-F58C-4633-8F69-6A44D20245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208" y="5343597"/>
            <a:ext cx="689934" cy="97703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296A1857-5B5D-4586-B548-7003D0AAF5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067" y="5153116"/>
            <a:ext cx="718581" cy="102468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B6081A9B-362B-4AD7-8265-364F38C6E6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256" y="5225917"/>
            <a:ext cx="714945" cy="102468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43CAD4C7-6FD6-4055-A6A2-4EAB4FB053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746" y="5313107"/>
            <a:ext cx="723582" cy="102468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5809C41-63F1-4395-9296-EB4D39FAC2AB}"/>
              </a:ext>
            </a:extLst>
          </p:cNvPr>
          <p:cNvSpPr txBox="1"/>
          <p:nvPr/>
        </p:nvSpPr>
        <p:spPr>
          <a:xfrm>
            <a:off x="-24680" y="5715"/>
            <a:ext cx="12216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800" dirty="0">
                <a:solidFill>
                  <a:schemeClr val="bg1"/>
                </a:solidFill>
              </a:rPr>
              <a:t>メディア・掲載</a:t>
            </a:r>
          </a:p>
        </p:txBody>
      </p:sp>
    </p:spTree>
    <p:extLst>
      <p:ext uri="{BB962C8B-B14F-4D97-AF65-F5344CB8AC3E}">
        <p14:creationId xmlns:p14="http://schemas.microsoft.com/office/powerpoint/2010/main" val="269756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DED9F300-2B00-48E0-966C-B553B118B75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560" y="935066"/>
            <a:ext cx="4724880" cy="3568710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348AE64-511F-441F-9048-3D789308E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50142-B990-490A-A107-ED7302A7FD52}" type="slidenum">
              <a:rPr kumimoji="1" lang="ja-JP" altLang="en-US" smtClean="0"/>
              <a:t>15</a:t>
            </a:fld>
            <a:endParaRPr kumimoji="1" lang="ja-JP" altLang="en-US"/>
          </a:p>
        </p:txBody>
      </p:sp>
      <p:graphicFrame>
        <p:nvGraphicFramePr>
          <p:cNvPr id="10" name="表 9">
            <a:extLst>
              <a:ext uri="{FF2B5EF4-FFF2-40B4-BE49-F238E27FC236}">
                <a16:creationId xmlns:a16="http://schemas.microsoft.com/office/drawing/2014/main" id="{0BC07CC8-606A-4FA0-8063-F46F3A2828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6604900"/>
              </p:ext>
            </p:extLst>
          </p:nvPr>
        </p:nvGraphicFramePr>
        <p:xfrm>
          <a:off x="781200" y="4581128"/>
          <a:ext cx="10801200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val="125593377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3676799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351663091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234554515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27430251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/>
                        <a:t>年齢</a:t>
                      </a:r>
                      <a:endParaRPr kumimoji="1" lang="en-US" altLang="ja-JP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/>
                        <a:t>脳の疾患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/>
                        <a:t>身体の疾患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/>
                        <a:t>立位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/>
                        <a:t>組み合わせ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1541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20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/>
                        <a:t>健康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/>
                        <a:t>健康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/>
                        <a:t>立位可能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/>
                        <a:t>同じ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106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40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/>
                        <a:t>調子が悪い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/>
                        <a:t>調子が悪い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/>
                        <a:t>つかまり立ち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/>
                        <a:t>少し違う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2013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000" dirty="0"/>
                        <a:t>70</a:t>
                      </a:r>
                      <a:endParaRPr kumimoji="1" lang="ja-JP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/>
                        <a:t>良くない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/>
                        <a:t>良くない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/>
                        <a:t>座位・寝たきり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aseline="0" dirty="0">
                          <a:solidFill>
                            <a:srgbClr val="FF0000"/>
                          </a:solidFill>
                        </a:rPr>
                        <a:t>多様性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2434315"/>
                  </a:ext>
                </a:extLst>
              </a:tr>
            </a:tbl>
          </a:graphicData>
        </a:graphic>
      </p:graphicFrame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6AA3343-701D-4449-A8DC-94126E662148}"/>
              </a:ext>
            </a:extLst>
          </p:cNvPr>
          <p:cNvSpPr txBox="1"/>
          <p:nvPr/>
        </p:nvSpPr>
        <p:spPr>
          <a:xfrm>
            <a:off x="-24680" y="5715"/>
            <a:ext cx="12216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800" dirty="0">
                <a:solidFill>
                  <a:schemeClr val="bg1"/>
                </a:solidFill>
              </a:rPr>
              <a:t>多様性に対応できるかどうか</a:t>
            </a:r>
          </a:p>
        </p:txBody>
      </p:sp>
    </p:spTree>
    <p:extLst>
      <p:ext uri="{BB962C8B-B14F-4D97-AF65-F5344CB8AC3E}">
        <p14:creationId xmlns:p14="http://schemas.microsoft.com/office/powerpoint/2010/main" val="162466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43F5599-823E-4978-96D0-F94B63B22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6040" y="1268760"/>
            <a:ext cx="5195776" cy="446779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895F161-E386-43D2-AEFF-A3D73D21EF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8760"/>
            <a:ext cx="6182588" cy="455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44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5CD9EB3-8F89-4F57-A1F8-BBB28F2D24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活用方法・ビジネス展開</a:t>
            </a:r>
          </a:p>
        </p:txBody>
      </p:sp>
      <p:sp>
        <p:nvSpPr>
          <p:cNvPr id="3" name="角丸四角形 8">
            <a:extLst>
              <a:ext uri="{FF2B5EF4-FFF2-40B4-BE49-F238E27FC236}">
                <a16:creationId xmlns:a16="http://schemas.microsoft.com/office/drawing/2014/main" id="{C829D644-B169-44CB-91B0-36A384E143B9}"/>
              </a:ext>
            </a:extLst>
          </p:cNvPr>
          <p:cNvSpPr/>
          <p:nvPr/>
        </p:nvSpPr>
        <p:spPr>
          <a:xfrm>
            <a:off x="462931" y="1700808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リハビリテーション</a:t>
            </a:r>
            <a:endParaRPr lang="en-US" altLang="ja-JP" sz="25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4" name="角丸四角形 8">
            <a:extLst>
              <a:ext uri="{FF2B5EF4-FFF2-40B4-BE49-F238E27FC236}">
                <a16:creationId xmlns:a16="http://schemas.microsoft.com/office/drawing/2014/main" id="{E973A662-6343-4A74-8DB8-115919FC1544}"/>
              </a:ext>
            </a:extLst>
          </p:cNvPr>
          <p:cNvSpPr/>
          <p:nvPr/>
        </p:nvSpPr>
        <p:spPr>
          <a:xfrm>
            <a:off x="462930" y="3077373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計測</a:t>
            </a:r>
            <a:endParaRPr lang="en-US" altLang="ja-JP" sz="25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5" name="角丸四角形 8">
            <a:extLst>
              <a:ext uri="{FF2B5EF4-FFF2-40B4-BE49-F238E27FC236}">
                <a16:creationId xmlns:a16="http://schemas.microsoft.com/office/drawing/2014/main" id="{FCACBA3B-9A0F-4B4C-BB9D-3ACE2B1B2080}"/>
              </a:ext>
            </a:extLst>
          </p:cNvPr>
          <p:cNvSpPr/>
          <p:nvPr/>
        </p:nvSpPr>
        <p:spPr>
          <a:xfrm>
            <a:off x="462930" y="2397820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トレーニング</a:t>
            </a:r>
            <a:endParaRPr lang="en-US" altLang="ja-JP" sz="25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6" name="角丸四角形 8">
            <a:extLst>
              <a:ext uri="{FF2B5EF4-FFF2-40B4-BE49-F238E27FC236}">
                <a16:creationId xmlns:a16="http://schemas.microsoft.com/office/drawing/2014/main" id="{87B38012-940B-4FAF-9EC9-7B766618291D}"/>
              </a:ext>
            </a:extLst>
          </p:cNvPr>
          <p:cNvSpPr/>
          <p:nvPr/>
        </p:nvSpPr>
        <p:spPr>
          <a:xfrm>
            <a:off x="462930" y="3811475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イベント</a:t>
            </a:r>
            <a:endParaRPr lang="en-US" altLang="ja-JP" sz="25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7" name="角丸四角形 8">
            <a:extLst>
              <a:ext uri="{FF2B5EF4-FFF2-40B4-BE49-F238E27FC236}">
                <a16:creationId xmlns:a16="http://schemas.microsoft.com/office/drawing/2014/main" id="{5C16DDD4-DBD2-4C6A-843C-99BC45E34B7A}"/>
              </a:ext>
            </a:extLst>
          </p:cNvPr>
          <p:cNvSpPr/>
          <p:nvPr/>
        </p:nvSpPr>
        <p:spPr>
          <a:xfrm>
            <a:off x="462930" y="986337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500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レクリエーション</a:t>
            </a:r>
            <a:endParaRPr lang="en-US" altLang="ja-JP" sz="2500" dirty="0">
              <a:solidFill>
                <a:srgbClr val="FF0000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14" name="角丸四角形 8">
            <a:extLst>
              <a:ext uri="{FF2B5EF4-FFF2-40B4-BE49-F238E27FC236}">
                <a16:creationId xmlns:a16="http://schemas.microsoft.com/office/drawing/2014/main" id="{E4BE4CB2-7FDC-497F-BF59-6220F4A3ABF3}"/>
              </a:ext>
            </a:extLst>
          </p:cNvPr>
          <p:cNvSpPr/>
          <p:nvPr/>
        </p:nvSpPr>
        <p:spPr>
          <a:xfrm>
            <a:off x="448792" y="4491929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教育</a:t>
            </a:r>
            <a:endParaRPr lang="en-US" altLang="ja-JP" sz="25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15" name="角丸四角形 8">
            <a:extLst>
              <a:ext uri="{FF2B5EF4-FFF2-40B4-BE49-F238E27FC236}">
                <a16:creationId xmlns:a16="http://schemas.microsoft.com/office/drawing/2014/main" id="{31C9126C-3A83-413F-9794-3185CCE0B8D9}"/>
              </a:ext>
            </a:extLst>
          </p:cNvPr>
          <p:cNvSpPr/>
          <p:nvPr/>
        </p:nvSpPr>
        <p:spPr>
          <a:xfrm>
            <a:off x="462930" y="5144889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研究・連携</a:t>
            </a:r>
            <a:endParaRPr lang="en-US" altLang="ja-JP" sz="25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69" name="角丸四角形 8">
            <a:extLst>
              <a:ext uri="{FF2B5EF4-FFF2-40B4-BE49-F238E27FC236}">
                <a16:creationId xmlns:a16="http://schemas.microsoft.com/office/drawing/2014/main" id="{3C06302C-668E-4911-9AB9-FC99E82319BC}"/>
              </a:ext>
            </a:extLst>
          </p:cNvPr>
          <p:cNvSpPr/>
          <p:nvPr/>
        </p:nvSpPr>
        <p:spPr>
          <a:xfrm>
            <a:off x="448792" y="5770579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社会貢献</a:t>
            </a:r>
            <a:endParaRPr lang="en-US" altLang="ja-JP" sz="25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pic>
        <p:nvPicPr>
          <p:cNvPr id="23" name="図 22" descr="設計図&#10;&#10;中程度の精度で自動的に生成された説明">
            <a:extLst>
              <a:ext uri="{FF2B5EF4-FFF2-40B4-BE49-F238E27FC236}">
                <a16:creationId xmlns:a16="http://schemas.microsoft.com/office/drawing/2014/main" id="{0CA3CD70-AFA9-45E4-A1A2-ADCE94CD6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8" y="915311"/>
            <a:ext cx="3077031" cy="2439646"/>
          </a:xfrm>
          <a:prstGeom prst="rect">
            <a:avLst/>
          </a:prstGeom>
        </p:spPr>
      </p:pic>
      <p:pic>
        <p:nvPicPr>
          <p:cNvPr id="26" name="図 25" descr="人, 椅子, テーブル, 屋内 が含まれている画像&#10;&#10;自動的に生成された説明">
            <a:extLst>
              <a:ext uri="{FF2B5EF4-FFF2-40B4-BE49-F238E27FC236}">
                <a16:creationId xmlns:a16="http://schemas.microsoft.com/office/drawing/2014/main" id="{7B35758D-BB82-431B-8CC1-1B6FB185F7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596" y="915311"/>
            <a:ext cx="3673175" cy="2439646"/>
          </a:xfrm>
          <a:prstGeom prst="rect">
            <a:avLst/>
          </a:prstGeom>
        </p:spPr>
      </p:pic>
      <p:pic>
        <p:nvPicPr>
          <p:cNvPr id="35" name="図 34" descr="人, 座る, 屋内, 窓 が含まれている画像&#10;&#10;自動的に生成された説明">
            <a:extLst>
              <a:ext uri="{FF2B5EF4-FFF2-40B4-BE49-F238E27FC236}">
                <a16:creationId xmlns:a16="http://schemas.microsoft.com/office/drawing/2014/main" id="{3AD4BF99-A13F-418E-8BBD-741F562C85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228" y="3387807"/>
            <a:ext cx="3270388" cy="2439646"/>
          </a:xfrm>
          <a:prstGeom prst="rect">
            <a:avLst/>
          </a:prstGeom>
        </p:spPr>
      </p:pic>
      <p:pic>
        <p:nvPicPr>
          <p:cNvPr id="9" name="図 8" descr="病室にいる人たち&#10;&#10;低い精度で自動的に生成された説明">
            <a:extLst>
              <a:ext uri="{FF2B5EF4-FFF2-40B4-BE49-F238E27FC236}">
                <a16:creationId xmlns:a16="http://schemas.microsoft.com/office/drawing/2014/main" id="{5AD5BFA7-AD5B-4D49-B494-85581D7253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596" y="3467868"/>
            <a:ext cx="3673175" cy="275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31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5CD9EB3-8F89-4F57-A1F8-BBB28F2D24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活用方法・ビジネス展開</a:t>
            </a:r>
          </a:p>
        </p:txBody>
      </p:sp>
      <p:sp>
        <p:nvSpPr>
          <p:cNvPr id="3" name="角丸四角形 8">
            <a:extLst>
              <a:ext uri="{FF2B5EF4-FFF2-40B4-BE49-F238E27FC236}">
                <a16:creationId xmlns:a16="http://schemas.microsoft.com/office/drawing/2014/main" id="{C829D644-B169-44CB-91B0-36A384E143B9}"/>
              </a:ext>
            </a:extLst>
          </p:cNvPr>
          <p:cNvSpPr/>
          <p:nvPr/>
        </p:nvSpPr>
        <p:spPr>
          <a:xfrm>
            <a:off x="462931" y="1700808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500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リハビリテーション</a:t>
            </a:r>
            <a:endParaRPr lang="en-US" altLang="ja-JP" sz="2500" dirty="0">
              <a:solidFill>
                <a:srgbClr val="FF0000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4" name="角丸四角形 8">
            <a:extLst>
              <a:ext uri="{FF2B5EF4-FFF2-40B4-BE49-F238E27FC236}">
                <a16:creationId xmlns:a16="http://schemas.microsoft.com/office/drawing/2014/main" id="{E973A662-6343-4A74-8DB8-115919FC1544}"/>
              </a:ext>
            </a:extLst>
          </p:cNvPr>
          <p:cNvSpPr/>
          <p:nvPr/>
        </p:nvSpPr>
        <p:spPr>
          <a:xfrm>
            <a:off x="462930" y="3077373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計測</a:t>
            </a:r>
            <a:endParaRPr lang="en-US" altLang="ja-JP" sz="25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5" name="角丸四角形 8">
            <a:extLst>
              <a:ext uri="{FF2B5EF4-FFF2-40B4-BE49-F238E27FC236}">
                <a16:creationId xmlns:a16="http://schemas.microsoft.com/office/drawing/2014/main" id="{FCACBA3B-9A0F-4B4C-BB9D-3ACE2B1B2080}"/>
              </a:ext>
            </a:extLst>
          </p:cNvPr>
          <p:cNvSpPr/>
          <p:nvPr/>
        </p:nvSpPr>
        <p:spPr>
          <a:xfrm>
            <a:off x="462930" y="2397820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トレーニング</a:t>
            </a:r>
            <a:endParaRPr lang="en-US" altLang="ja-JP" sz="25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6" name="角丸四角形 8">
            <a:extLst>
              <a:ext uri="{FF2B5EF4-FFF2-40B4-BE49-F238E27FC236}">
                <a16:creationId xmlns:a16="http://schemas.microsoft.com/office/drawing/2014/main" id="{87B38012-940B-4FAF-9EC9-7B766618291D}"/>
              </a:ext>
            </a:extLst>
          </p:cNvPr>
          <p:cNvSpPr/>
          <p:nvPr/>
        </p:nvSpPr>
        <p:spPr>
          <a:xfrm>
            <a:off x="462930" y="3811475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イベント</a:t>
            </a:r>
            <a:endParaRPr lang="en-US" altLang="ja-JP" sz="25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7" name="角丸四角形 8">
            <a:extLst>
              <a:ext uri="{FF2B5EF4-FFF2-40B4-BE49-F238E27FC236}">
                <a16:creationId xmlns:a16="http://schemas.microsoft.com/office/drawing/2014/main" id="{5C16DDD4-DBD2-4C6A-843C-99BC45E34B7A}"/>
              </a:ext>
            </a:extLst>
          </p:cNvPr>
          <p:cNvSpPr/>
          <p:nvPr/>
        </p:nvSpPr>
        <p:spPr>
          <a:xfrm>
            <a:off x="462930" y="986337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レクリエーション</a:t>
            </a:r>
            <a:endParaRPr lang="en-US" altLang="ja-JP" sz="25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14" name="角丸四角形 8">
            <a:extLst>
              <a:ext uri="{FF2B5EF4-FFF2-40B4-BE49-F238E27FC236}">
                <a16:creationId xmlns:a16="http://schemas.microsoft.com/office/drawing/2014/main" id="{E4BE4CB2-7FDC-497F-BF59-6220F4A3ABF3}"/>
              </a:ext>
            </a:extLst>
          </p:cNvPr>
          <p:cNvSpPr/>
          <p:nvPr/>
        </p:nvSpPr>
        <p:spPr>
          <a:xfrm>
            <a:off x="448792" y="4491929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教育</a:t>
            </a:r>
            <a:endParaRPr lang="en-US" altLang="ja-JP" sz="25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15" name="角丸四角形 8">
            <a:extLst>
              <a:ext uri="{FF2B5EF4-FFF2-40B4-BE49-F238E27FC236}">
                <a16:creationId xmlns:a16="http://schemas.microsoft.com/office/drawing/2014/main" id="{31C9126C-3A83-413F-9794-3185CCE0B8D9}"/>
              </a:ext>
            </a:extLst>
          </p:cNvPr>
          <p:cNvSpPr/>
          <p:nvPr/>
        </p:nvSpPr>
        <p:spPr>
          <a:xfrm>
            <a:off x="462930" y="5144889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研究・連携</a:t>
            </a:r>
            <a:endParaRPr lang="en-US" altLang="ja-JP" sz="25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69" name="角丸四角形 8">
            <a:extLst>
              <a:ext uri="{FF2B5EF4-FFF2-40B4-BE49-F238E27FC236}">
                <a16:creationId xmlns:a16="http://schemas.microsoft.com/office/drawing/2014/main" id="{3C06302C-668E-4911-9AB9-FC99E82319BC}"/>
              </a:ext>
            </a:extLst>
          </p:cNvPr>
          <p:cNvSpPr/>
          <p:nvPr/>
        </p:nvSpPr>
        <p:spPr>
          <a:xfrm>
            <a:off x="448792" y="5770579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社会貢献</a:t>
            </a:r>
            <a:endParaRPr lang="en-US" altLang="ja-JP" sz="25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80DC7A7E-186B-4619-A6A9-6B32F6A532C7}"/>
              </a:ext>
            </a:extLst>
          </p:cNvPr>
          <p:cNvGrpSpPr/>
          <p:nvPr/>
        </p:nvGrpSpPr>
        <p:grpSpPr>
          <a:xfrm>
            <a:off x="5087888" y="955364"/>
            <a:ext cx="5328592" cy="5065923"/>
            <a:chOff x="6657926" y="1157922"/>
            <a:chExt cx="3565693" cy="3421490"/>
          </a:xfrm>
        </p:grpSpPr>
        <p:pic>
          <p:nvPicPr>
            <p:cNvPr id="16" name="図 15" descr="人, 屋内, 男, 女性 が含まれている画像&#10;&#10;自動的に生成された説明">
              <a:extLst>
                <a:ext uri="{FF2B5EF4-FFF2-40B4-BE49-F238E27FC236}">
                  <a16:creationId xmlns:a16="http://schemas.microsoft.com/office/drawing/2014/main" id="{5CBBD369-3DA7-453B-9C15-BABF77D66A74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6657926" y="3174157"/>
              <a:ext cx="1846580" cy="1405255"/>
            </a:xfrm>
            <a:prstGeom prst="rect">
              <a:avLst/>
            </a:prstGeom>
          </p:spPr>
        </p:pic>
        <p:pic>
          <p:nvPicPr>
            <p:cNvPr id="17" name="図 16" descr="部屋にビデオゲームを遊んでいる男性&#10;&#10;中程度の精度で自動的に生成された説明">
              <a:extLst>
                <a:ext uri="{FF2B5EF4-FFF2-40B4-BE49-F238E27FC236}">
                  <a16:creationId xmlns:a16="http://schemas.microsoft.com/office/drawing/2014/main" id="{3CAC8652-01F8-40B1-8CAF-286E917A732F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8518644" y="2819827"/>
              <a:ext cx="1704975" cy="1759585"/>
            </a:xfrm>
            <a:prstGeom prst="rect">
              <a:avLst/>
            </a:prstGeom>
          </p:spPr>
        </p:pic>
        <p:pic>
          <p:nvPicPr>
            <p:cNvPr id="18" name="図 17" descr="屋内, 人, 窓, テーブル が含まれている画像&#10;&#10;自動的に生成された説明">
              <a:extLst>
                <a:ext uri="{FF2B5EF4-FFF2-40B4-BE49-F238E27FC236}">
                  <a16:creationId xmlns:a16="http://schemas.microsoft.com/office/drawing/2014/main" id="{8603352E-840A-4E27-9BE1-816230879787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6672064" y="1241328"/>
              <a:ext cx="1485900" cy="1812925"/>
            </a:xfrm>
            <a:prstGeom prst="rect">
              <a:avLst/>
            </a:prstGeom>
          </p:spPr>
        </p:pic>
        <p:pic>
          <p:nvPicPr>
            <p:cNvPr id="19" name="図 18" descr="床, 屋内, 子供, 暮らし が含まれている画像&#10;&#10;自動的に生成された説明">
              <a:extLst>
                <a:ext uri="{FF2B5EF4-FFF2-40B4-BE49-F238E27FC236}">
                  <a16:creationId xmlns:a16="http://schemas.microsoft.com/office/drawing/2014/main" id="{4C167DB1-E434-4E0F-8EC2-3DA93084B7D5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8447857" y="1157922"/>
              <a:ext cx="1752600" cy="13646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31680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5CD9EB3-8F89-4F57-A1F8-BBB28F2D24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活用方法・ビジネス展開</a:t>
            </a:r>
          </a:p>
        </p:txBody>
      </p:sp>
      <p:sp>
        <p:nvSpPr>
          <p:cNvPr id="3" name="角丸四角形 8">
            <a:extLst>
              <a:ext uri="{FF2B5EF4-FFF2-40B4-BE49-F238E27FC236}">
                <a16:creationId xmlns:a16="http://schemas.microsoft.com/office/drawing/2014/main" id="{C829D644-B169-44CB-91B0-36A384E143B9}"/>
              </a:ext>
            </a:extLst>
          </p:cNvPr>
          <p:cNvSpPr/>
          <p:nvPr/>
        </p:nvSpPr>
        <p:spPr>
          <a:xfrm>
            <a:off x="462931" y="1700808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リハビリテーション</a:t>
            </a:r>
            <a:endParaRPr lang="en-US" altLang="ja-JP" sz="25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4" name="角丸四角形 8">
            <a:extLst>
              <a:ext uri="{FF2B5EF4-FFF2-40B4-BE49-F238E27FC236}">
                <a16:creationId xmlns:a16="http://schemas.microsoft.com/office/drawing/2014/main" id="{E973A662-6343-4A74-8DB8-115919FC1544}"/>
              </a:ext>
            </a:extLst>
          </p:cNvPr>
          <p:cNvSpPr/>
          <p:nvPr/>
        </p:nvSpPr>
        <p:spPr>
          <a:xfrm>
            <a:off x="462930" y="3077373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計測</a:t>
            </a:r>
            <a:endParaRPr lang="en-US" altLang="ja-JP" sz="25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5" name="角丸四角形 8">
            <a:extLst>
              <a:ext uri="{FF2B5EF4-FFF2-40B4-BE49-F238E27FC236}">
                <a16:creationId xmlns:a16="http://schemas.microsoft.com/office/drawing/2014/main" id="{FCACBA3B-9A0F-4B4C-BB9D-3ACE2B1B2080}"/>
              </a:ext>
            </a:extLst>
          </p:cNvPr>
          <p:cNvSpPr/>
          <p:nvPr/>
        </p:nvSpPr>
        <p:spPr>
          <a:xfrm>
            <a:off x="462930" y="2397820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500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トレーニング</a:t>
            </a:r>
            <a:endParaRPr lang="en-US" altLang="ja-JP" sz="2500" dirty="0">
              <a:solidFill>
                <a:srgbClr val="FF0000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6" name="角丸四角形 8">
            <a:extLst>
              <a:ext uri="{FF2B5EF4-FFF2-40B4-BE49-F238E27FC236}">
                <a16:creationId xmlns:a16="http://schemas.microsoft.com/office/drawing/2014/main" id="{87B38012-940B-4FAF-9EC9-7B766618291D}"/>
              </a:ext>
            </a:extLst>
          </p:cNvPr>
          <p:cNvSpPr/>
          <p:nvPr/>
        </p:nvSpPr>
        <p:spPr>
          <a:xfrm>
            <a:off x="462930" y="3811475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イベント</a:t>
            </a:r>
            <a:endParaRPr lang="en-US" altLang="ja-JP" sz="25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7" name="角丸四角形 8">
            <a:extLst>
              <a:ext uri="{FF2B5EF4-FFF2-40B4-BE49-F238E27FC236}">
                <a16:creationId xmlns:a16="http://schemas.microsoft.com/office/drawing/2014/main" id="{5C16DDD4-DBD2-4C6A-843C-99BC45E34B7A}"/>
              </a:ext>
            </a:extLst>
          </p:cNvPr>
          <p:cNvSpPr/>
          <p:nvPr/>
        </p:nvSpPr>
        <p:spPr>
          <a:xfrm>
            <a:off x="462930" y="986337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レクリエーション</a:t>
            </a:r>
            <a:endParaRPr lang="en-US" altLang="ja-JP" sz="25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14" name="角丸四角形 8">
            <a:extLst>
              <a:ext uri="{FF2B5EF4-FFF2-40B4-BE49-F238E27FC236}">
                <a16:creationId xmlns:a16="http://schemas.microsoft.com/office/drawing/2014/main" id="{E4BE4CB2-7FDC-497F-BF59-6220F4A3ABF3}"/>
              </a:ext>
            </a:extLst>
          </p:cNvPr>
          <p:cNvSpPr/>
          <p:nvPr/>
        </p:nvSpPr>
        <p:spPr>
          <a:xfrm>
            <a:off x="448792" y="4491929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教育</a:t>
            </a:r>
            <a:endParaRPr lang="en-US" altLang="ja-JP" sz="25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15" name="角丸四角形 8">
            <a:extLst>
              <a:ext uri="{FF2B5EF4-FFF2-40B4-BE49-F238E27FC236}">
                <a16:creationId xmlns:a16="http://schemas.microsoft.com/office/drawing/2014/main" id="{31C9126C-3A83-413F-9794-3185CCE0B8D9}"/>
              </a:ext>
            </a:extLst>
          </p:cNvPr>
          <p:cNvSpPr/>
          <p:nvPr/>
        </p:nvSpPr>
        <p:spPr>
          <a:xfrm>
            <a:off x="462930" y="5144889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研究・連携</a:t>
            </a:r>
            <a:endParaRPr lang="en-US" altLang="ja-JP" sz="25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69" name="角丸四角形 8">
            <a:extLst>
              <a:ext uri="{FF2B5EF4-FFF2-40B4-BE49-F238E27FC236}">
                <a16:creationId xmlns:a16="http://schemas.microsoft.com/office/drawing/2014/main" id="{3C06302C-668E-4911-9AB9-FC99E82319BC}"/>
              </a:ext>
            </a:extLst>
          </p:cNvPr>
          <p:cNvSpPr/>
          <p:nvPr/>
        </p:nvSpPr>
        <p:spPr>
          <a:xfrm>
            <a:off x="448792" y="5770579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社会貢献</a:t>
            </a:r>
            <a:endParaRPr lang="en-US" altLang="ja-JP" sz="25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4F41CC9-6AFC-412F-A1CF-79DC70D41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9816" y="913802"/>
            <a:ext cx="3581900" cy="254353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D0C080A0-F357-43B4-AC60-F6005384E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0296" y="3484839"/>
            <a:ext cx="2664296" cy="2798349"/>
          </a:xfrm>
          <a:prstGeom prst="rect">
            <a:avLst/>
          </a:prstGeom>
        </p:spPr>
      </p:pic>
      <p:pic>
        <p:nvPicPr>
          <p:cNvPr id="13" name="図 12" descr="スポーツゲーム, スポーツ, 屋内, 男 が含まれている画像&#10;&#10;自動的に生成された説明">
            <a:extLst>
              <a:ext uri="{FF2B5EF4-FFF2-40B4-BE49-F238E27FC236}">
                <a16:creationId xmlns:a16="http://schemas.microsoft.com/office/drawing/2014/main" id="{7FE7F523-6610-4F6F-93A3-8C47665DF2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6" y="3484839"/>
            <a:ext cx="4189932" cy="2793288"/>
          </a:xfrm>
          <a:prstGeom prst="rect">
            <a:avLst/>
          </a:prstGeom>
        </p:spPr>
      </p:pic>
      <p:pic>
        <p:nvPicPr>
          <p:cNvPr id="17" name="図 16" descr="人, 天井, 屋内, 民衆 が含まれている画像&#10;&#10;自動的に生成された説明">
            <a:extLst>
              <a:ext uri="{FF2B5EF4-FFF2-40B4-BE49-F238E27FC236}">
                <a16:creationId xmlns:a16="http://schemas.microsoft.com/office/drawing/2014/main" id="{6DB19A18-52AD-47BF-A479-A71E93ECDE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629" y="908720"/>
            <a:ext cx="3129543" cy="234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09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FCE8673-D14C-4002-9294-79143510ACDF}"/>
              </a:ext>
            </a:extLst>
          </p:cNvPr>
          <p:cNvSpPr txBox="1"/>
          <p:nvPr/>
        </p:nvSpPr>
        <p:spPr>
          <a:xfrm>
            <a:off x="-24680" y="5715"/>
            <a:ext cx="12216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800" dirty="0">
                <a:solidFill>
                  <a:schemeClr val="bg1"/>
                </a:solidFill>
              </a:rPr>
              <a:t>TANO</a:t>
            </a:r>
            <a:r>
              <a:rPr kumimoji="1" lang="ja-JP" altLang="en-US" sz="4800" dirty="0">
                <a:solidFill>
                  <a:schemeClr val="bg1"/>
                </a:solidFill>
              </a:rPr>
              <a:t>の進化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A9FF7D4-CE2A-788F-3884-A1CB89849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77" y="3791179"/>
            <a:ext cx="1776297" cy="221364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355A7B1-6941-2B0E-8429-DB3978F94E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382" y="3777224"/>
            <a:ext cx="3520335" cy="222759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6934EE79-F908-162B-E2E6-0ACD8A4E62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383" y="1847507"/>
            <a:ext cx="2355712" cy="1325088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2A0174A4-246A-02CA-3E5D-93CC610ABDB9}"/>
              </a:ext>
            </a:extLst>
          </p:cNvPr>
          <p:cNvSpPr/>
          <p:nvPr/>
        </p:nvSpPr>
        <p:spPr bwMode="auto">
          <a:xfrm>
            <a:off x="558296" y="1072034"/>
            <a:ext cx="1776299" cy="38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r>
              <a:rPr lang="en-US" altLang="ja-JP" dirty="0"/>
              <a:t>2013(20</a:t>
            </a:r>
            <a:r>
              <a:rPr lang="ja-JP" altLang="en-US" dirty="0"/>
              <a:t>本</a:t>
            </a:r>
            <a:r>
              <a:rPr lang="ja-JP" altLang="en-US" sz="1400" dirty="0"/>
              <a:t>～</a:t>
            </a:r>
            <a:r>
              <a:rPr lang="en-US" altLang="ja-JP" dirty="0"/>
              <a:t>)</a:t>
            </a:r>
            <a:endParaRPr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3AAFE35-C8EA-4AF9-B339-E2A9193D11F7}"/>
              </a:ext>
            </a:extLst>
          </p:cNvPr>
          <p:cNvSpPr/>
          <p:nvPr/>
        </p:nvSpPr>
        <p:spPr bwMode="auto">
          <a:xfrm>
            <a:off x="2423592" y="1072031"/>
            <a:ext cx="1584176" cy="387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r>
              <a:rPr lang="en-US" altLang="ja-JP" dirty="0"/>
              <a:t>2014(40</a:t>
            </a:r>
            <a:r>
              <a:rPr lang="ja-JP" altLang="en-US" dirty="0"/>
              <a:t>本～</a:t>
            </a:r>
            <a:r>
              <a:rPr lang="en-US" altLang="ja-JP" dirty="0"/>
              <a:t>)</a:t>
            </a:r>
            <a:endParaRPr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2C2E905-184B-D7CD-FF02-11D5DCC197B9}"/>
              </a:ext>
            </a:extLst>
          </p:cNvPr>
          <p:cNvSpPr/>
          <p:nvPr/>
        </p:nvSpPr>
        <p:spPr bwMode="auto">
          <a:xfrm>
            <a:off x="4079777" y="1072033"/>
            <a:ext cx="1852972" cy="38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r>
              <a:rPr lang="en-US" altLang="ja-JP" dirty="0"/>
              <a:t>2016(60</a:t>
            </a:r>
            <a:r>
              <a:rPr lang="ja-JP" altLang="en-US" dirty="0"/>
              <a:t>本～</a:t>
            </a:r>
            <a:r>
              <a:rPr lang="en-US" altLang="ja-JP" dirty="0"/>
              <a:t>)</a:t>
            </a:r>
            <a:endParaRPr lang="ja-JP" altLang="en-US" dirty="0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5A05B77B-D67F-C94D-B417-8ED6838ADA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6" y="1700809"/>
            <a:ext cx="1164375" cy="1618483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BD5BBF3D-F8BB-6181-8104-BC09ECCB24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975" y="1567460"/>
            <a:ext cx="3347979" cy="1885179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8091BCD6-D9BC-9175-F22C-4128BC4BB9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768" y="3698130"/>
            <a:ext cx="4241393" cy="2385783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2FD9FE9-CBEF-7AF0-8A55-4F6E41698FCE}"/>
              </a:ext>
            </a:extLst>
          </p:cNvPr>
          <p:cNvSpPr/>
          <p:nvPr/>
        </p:nvSpPr>
        <p:spPr bwMode="auto">
          <a:xfrm>
            <a:off x="6023993" y="1072033"/>
            <a:ext cx="1852972" cy="38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r>
              <a:rPr lang="en-US" altLang="ja-JP" dirty="0"/>
              <a:t>2018(80</a:t>
            </a:r>
            <a:r>
              <a:rPr lang="ja-JP" altLang="en-US" dirty="0"/>
              <a:t>本～</a:t>
            </a:r>
            <a:r>
              <a:rPr lang="en-US" altLang="ja-JP" dirty="0"/>
              <a:t>)</a:t>
            </a:r>
            <a:endParaRPr lang="ja-JP" altLang="en-US" dirty="0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1E92C083-F57D-7B95-F4AD-DC1A7B47DA70}"/>
              </a:ext>
            </a:extLst>
          </p:cNvPr>
          <p:cNvSpPr/>
          <p:nvPr/>
        </p:nvSpPr>
        <p:spPr bwMode="auto">
          <a:xfrm>
            <a:off x="7968209" y="1072033"/>
            <a:ext cx="1852972" cy="387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r>
              <a:rPr lang="en-US" altLang="ja-JP" dirty="0"/>
              <a:t>2019(100</a:t>
            </a:r>
            <a:r>
              <a:rPr lang="ja-JP" altLang="en-US" dirty="0"/>
              <a:t>本～</a:t>
            </a:r>
            <a:r>
              <a:rPr lang="en-US" altLang="ja-JP" dirty="0"/>
              <a:t>)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9005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5CD9EB3-8F89-4F57-A1F8-BBB28F2D24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活用方法・ビジネス展開</a:t>
            </a:r>
          </a:p>
        </p:txBody>
      </p:sp>
      <p:sp>
        <p:nvSpPr>
          <p:cNvPr id="3" name="角丸四角形 8">
            <a:extLst>
              <a:ext uri="{FF2B5EF4-FFF2-40B4-BE49-F238E27FC236}">
                <a16:creationId xmlns:a16="http://schemas.microsoft.com/office/drawing/2014/main" id="{C829D644-B169-44CB-91B0-36A384E143B9}"/>
              </a:ext>
            </a:extLst>
          </p:cNvPr>
          <p:cNvSpPr/>
          <p:nvPr/>
        </p:nvSpPr>
        <p:spPr>
          <a:xfrm>
            <a:off x="462931" y="1700808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リハビリテーション</a:t>
            </a:r>
            <a:endParaRPr lang="en-US" altLang="ja-JP" sz="25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4" name="角丸四角形 8">
            <a:extLst>
              <a:ext uri="{FF2B5EF4-FFF2-40B4-BE49-F238E27FC236}">
                <a16:creationId xmlns:a16="http://schemas.microsoft.com/office/drawing/2014/main" id="{E973A662-6343-4A74-8DB8-115919FC1544}"/>
              </a:ext>
            </a:extLst>
          </p:cNvPr>
          <p:cNvSpPr/>
          <p:nvPr/>
        </p:nvSpPr>
        <p:spPr>
          <a:xfrm>
            <a:off x="462930" y="3077373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500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計測</a:t>
            </a:r>
            <a:endParaRPr lang="en-US" altLang="ja-JP" sz="2500" dirty="0">
              <a:solidFill>
                <a:srgbClr val="FF0000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5" name="角丸四角形 8">
            <a:extLst>
              <a:ext uri="{FF2B5EF4-FFF2-40B4-BE49-F238E27FC236}">
                <a16:creationId xmlns:a16="http://schemas.microsoft.com/office/drawing/2014/main" id="{FCACBA3B-9A0F-4B4C-BB9D-3ACE2B1B2080}"/>
              </a:ext>
            </a:extLst>
          </p:cNvPr>
          <p:cNvSpPr/>
          <p:nvPr/>
        </p:nvSpPr>
        <p:spPr>
          <a:xfrm>
            <a:off x="462930" y="2397820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トレーニング</a:t>
            </a:r>
            <a:endParaRPr lang="en-US" altLang="ja-JP" sz="25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6" name="角丸四角形 8">
            <a:extLst>
              <a:ext uri="{FF2B5EF4-FFF2-40B4-BE49-F238E27FC236}">
                <a16:creationId xmlns:a16="http://schemas.microsoft.com/office/drawing/2014/main" id="{87B38012-940B-4FAF-9EC9-7B766618291D}"/>
              </a:ext>
            </a:extLst>
          </p:cNvPr>
          <p:cNvSpPr/>
          <p:nvPr/>
        </p:nvSpPr>
        <p:spPr>
          <a:xfrm>
            <a:off x="462930" y="3811475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イベント</a:t>
            </a:r>
            <a:endParaRPr lang="en-US" altLang="ja-JP" sz="25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7" name="角丸四角形 8">
            <a:extLst>
              <a:ext uri="{FF2B5EF4-FFF2-40B4-BE49-F238E27FC236}">
                <a16:creationId xmlns:a16="http://schemas.microsoft.com/office/drawing/2014/main" id="{5C16DDD4-DBD2-4C6A-843C-99BC45E34B7A}"/>
              </a:ext>
            </a:extLst>
          </p:cNvPr>
          <p:cNvSpPr/>
          <p:nvPr/>
        </p:nvSpPr>
        <p:spPr>
          <a:xfrm>
            <a:off x="462930" y="986337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レクリエーション</a:t>
            </a:r>
            <a:endParaRPr lang="en-US" altLang="ja-JP" sz="25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14" name="角丸四角形 8">
            <a:extLst>
              <a:ext uri="{FF2B5EF4-FFF2-40B4-BE49-F238E27FC236}">
                <a16:creationId xmlns:a16="http://schemas.microsoft.com/office/drawing/2014/main" id="{E4BE4CB2-7FDC-497F-BF59-6220F4A3ABF3}"/>
              </a:ext>
            </a:extLst>
          </p:cNvPr>
          <p:cNvSpPr/>
          <p:nvPr/>
        </p:nvSpPr>
        <p:spPr>
          <a:xfrm>
            <a:off x="448792" y="4491929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教育</a:t>
            </a:r>
            <a:endParaRPr lang="en-US" altLang="ja-JP" sz="25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15" name="角丸四角形 8">
            <a:extLst>
              <a:ext uri="{FF2B5EF4-FFF2-40B4-BE49-F238E27FC236}">
                <a16:creationId xmlns:a16="http://schemas.microsoft.com/office/drawing/2014/main" id="{31C9126C-3A83-413F-9794-3185CCE0B8D9}"/>
              </a:ext>
            </a:extLst>
          </p:cNvPr>
          <p:cNvSpPr/>
          <p:nvPr/>
        </p:nvSpPr>
        <p:spPr>
          <a:xfrm>
            <a:off x="462930" y="5144889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研究・連携</a:t>
            </a:r>
            <a:endParaRPr lang="en-US" altLang="ja-JP" sz="25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69" name="角丸四角形 8">
            <a:extLst>
              <a:ext uri="{FF2B5EF4-FFF2-40B4-BE49-F238E27FC236}">
                <a16:creationId xmlns:a16="http://schemas.microsoft.com/office/drawing/2014/main" id="{3C06302C-668E-4911-9AB9-FC99E82319BC}"/>
              </a:ext>
            </a:extLst>
          </p:cNvPr>
          <p:cNvSpPr/>
          <p:nvPr/>
        </p:nvSpPr>
        <p:spPr>
          <a:xfrm>
            <a:off x="448792" y="5770579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社会貢献</a:t>
            </a:r>
            <a:endParaRPr lang="en-US" altLang="ja-JP" sz="25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pic>
        <p:nvPicPr>
          <p:cNvPr id="2050" name="Picture 2" descr="ケアピっと">
            <a:extLst>
              <a:ext uri="{FF2B5EF4-FFF2-40B4-BE49-F238E27FC236}">
                <a16:creationId xmlns:a16="http://schemas.microsoft.com/office/drawing/2014/main" id="{0A364ED1-1F68-4EF5-A7D9-007CA3BF9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6" y="986337"/>
            <a:ext cx="4511824" cy="253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C6EC2655-BA91-41D1-9350-F2C17A165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8288" y="878409"/>
            <a:ext cx="3182548" cy="2645830"/>
          </a:xfrm>
          <a:prstGeom prst="rect">
            <a:avLst/>
          </a:prstGeom>
        </p:spPr>
      </p:pic>
      <p:pic>
        <p:nvPicPr>
          <p:cNvPr id="10" name="図 9" descr="おもちゃ, レゴ, 時計, 部屋 が含まれている画像&#10;&#10;自動的に生成された説明">
            <a:extLst>
              <a:ext uri="{FF2B5EF4-FFF2-40B4-BE49-F238E27FC236}">
                <a16:creationId xmlns:a16="http://schemas.microsoft.com/office/drawing/2014/main" id="{DBC74605-312E-4B7C-8A30-0981AC5087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318" y="3591481"/>
            <a:ext cx="3434834" cy="264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7702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5CD9EB3-8F89-4F57-A1F8-BBB28F2D24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活用方法・ビジネス展開</a:t>
            </a:r>
          </a:p>
        </p:txBody>
      </p:sp>
      <p:sp>
        <p:nvSpPr>
          <p:cNvPr id="3" name="角丸四角形 8">
            <a:extLst>
              <a:ext uri="{FF2B5EF4-FFF2-40B4-BE49-F238E27FC236}">
                <a16:creationId xmlns:a16="http://schemas.microsoft.com/office/drawing/2014/main" id="{C829D644-B169-44CB-91B0-36A384E143B9}"/>
              </a:ext>
            </a:extLst>
          </p:cNvPr>
          <p:cNvSpPr/>
          <p:nvPr/>
        </p:nvSpPr>
        <p:spPr>
          <a:xfrm>
            <a:off x="462931" y="1700808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リハビリテーション</a:t>
            </a:r>
            <a:endParaRPr lang="en-US" altLang="ja-JP" sz="25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4" name="角丸四角形 8">
            <a:extLst>
              <a:ext uri="{FF2B5EF4-FFF2-40B4-BE49-F238E27FC236}">
                <a16:creationId xmlns:a16="http://schemas.microsoft.com/office/drawing/2014/main" id="{E973A662-6343-4A74-8DB8-115919FC1544}"/>
              </a:ext>
            </a:extLst>
          </p:cNvPr>
          <p:cNvSpPr/>
          <p:nvPr/>
        </p:nvSpPr>
        <p:spPr>
          <a:xfrm>
            <a:off x="462930" y="3077373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計測</a:t>
            </a:r>
            <a:endParaRPr lang="en-US" altLang="ja-JP" sz="25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5" name="角丸四角形 8">
            <a:extLst>
              <a:ext uri="{FF2B5EF4-FFF2-40B4-BE49-F238E27FC236}">
                <a16:creationId xmlns:a16="http://schemas.microsoft.com/office/drawing/2014/main" id="{FCACBA3B-9A0F-4B4C-BB9D-3ACE2B1B2080}"/>
              </a:ext>
            </a:extLst>
          </p:cNvPr>
          <p:cNvSpPr/>
          <p:nvPr/>
        </p:nvSpPr>
        <p:spPr>
          <a:xfrm>
            <a:off x="462930" y="2397820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トレーニング</a:t>
            </a:r>
            <a:endParaRPr lang="en-US" altLang="ja-JP" sz="25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6" name="角丸四角形 8">
            <a:extLst>
              <a:ext uri="{FF2B5EF4-FFF2-40B4-BE49-F238E27FC236}">
                <a16:creationId xmlns:a16="http://schemas.microsoft.com/office/drawing/2014/main" id="{87B38012-940B-4FAF-9EC9-7B766618291D}"/>
              </a:ext>
            </a:extLst>
          </p:cNvPr>
          <p:cNvSpPr/>
          <p:nvPr/>
        </p:nvSpPr>
        <p:spPr>
          <a:xfrm>
            <a:off x="462930" y="3789040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500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イベント</a:t>
            </a:r>
            <a:endParaRPr lang="en-US" altLang="ja-JP" sz="2500" dirty="0">
              <a:solidFill>
                <a:srgbClr val="FF0000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7" name="角丸四角形 8">
            <a:extLst>
              <a:ext uri="{FF2B5EF4-FFF2-40B4-BE49-F238E27FC236}">
                <a16:creationId xmlns:a16="http://schemas.microsoft.com/office/drawing/2014/main" id="{5C16DDD4-DBD2-4C6A-843C-99BC45E34B7A}"/>
              </a:ext>
            </a:extLst>
          </p:cNvPr>
          <p:cNvSpPr/>
          <p:nvPr/>
        </p:nvSpPr>
        <p:spPr>
          <a:xfrm>
            <a:off x="462930" y="986337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レクリエーション</a:t>
            </a:r>
            <a:endParaRPr lang="en-US" altLang="ja-JP" sz="25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14" name="角丸四角形 8">
            <a:extLst>
              <a:ext uri="{FF2B5EF4-FFF2-40B4-BE49-F238E27FC236}">
                <a16:creationId xmlns:a16="http://schemas.microsoft.com/office/drawing/2014/main" id="{E4BE4CB2-7FDC-497F-BF59-6220F4A3ABF3}"/>
              </a:ext>
            </a:extLst>
          </p:cNvPr>
          <p:cNvSpPr/>
          <p:nvPr/>
        </p:nvSpPr>
        <p:spPr>
          <a:xfrm>
            <a:off x="448792" y="4491929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教育</a:t>
            </a:r>
            <a:endParaRPr lang="en-US" altLang="ja-JP" sz="25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15" name="角丸四角形 8">
            <a:extLst>
              <a:ext uri="{FF2B5EF4-FFF2-40B4-BE49-F238E27FC236}">
                <a16:creationId xmlns:a16="http://schemas.microsoft.com/office/drawing/2014/main" id="{31C9126C-3A83-413F-9794-3185CCE0B8D9}"/>
              </a:ext>
            </a:extLst>
          </p:cNvPr>
          <p:cNvSpPr/>
          <p:nvPr/>
        </p:nvSpPr>
        <p:spPr>
          <a:xfrm>
            <a:off x="462930" y="5144889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研究・連携</a:t>
            </a:r>
            <a:endParaRPr lang="en-US" altLang="ja-JP" sz="25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69" name="角丸四角形 8">
            <a:extLst>
              <a:ext uri="{FF2B5EF4-FFF2-40B4-BE49-F238E27FC236}">
                <a16:creationId xmlns:a16="http://schemas.microsoft.com/office/drawing/2014/main" id="{3C06302C-668E-4911-9AB9-FC99E82319BC}"/>
              </a:ext>
            </a:extLst>
          </p:cNvPr>
          <p:cNvSpPr/>
          <p:nvPr/>
        </p:nvSpPr>
        <p:spPr>
          <a:xfrm>
            <a:off x="448792" y="5770579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社会貢献</a:t>
            </a:r>
            <a:endParaRPr lang="en-US" altLang="ja-JP" sz="25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pic>
        <p:nvPicPr>
          <p:cNvPr id="10" name="図 9" descr="草, 人, 屋外, 建物 が含まれている画像&#10;&#10;自動的に生成された説明">
            <a:extLst>
              <a:ext uri="{FF2B5EF4-FFF2-40B4-BE49-F238E27FC236}">
                <a16:creationId xmlns:a16="http://schemas.microsoft.com/office/drawing/2014/main" id="{435936DF-D4A7-440E-83AD-5D8719C6E8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627" y="961027"/>
            <a:ext cx="3800597" cy="2850448"/>
          </a:xfrm>
          <a:prstGeom prst="rect">
            <a:avLst/>
          </a:prstGeom>
        </p:spPr>
      </p:pic>
      <p:pic>
        <p:nvPicPr>
          <p:cNvPr id="12" name="図 11" descr="部屋に集まっている人々&#10;&#10;自動的に生成された説明">
            <a:extLst>
              <a:ext uri="{FF2B5EF4-FFF2-40B4-BE49-F238E27FC236}">
                <a16:creationId xmlns:a16="http://schemas.microsoft.com/office/drawing/2014/main" id="{97B7E54A-3F39-4C1E-9648-0FEA76F787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1" y="961026"/>
            <a:ext cx="2850447" cy="285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0246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5CD9EB3-8F89-4F57-A1F8-BBB28F2D24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活用方法・ビジネス展開</a:t>
            </a:r>
          </a:p>
        </p:txBody>
      </p:sp>
      <p:sp>
        <p:nvSpPr>
          <p:cNvPr id="3" name="角丸四角形 8">
            <a:extLst>
              <a:ext uri="{FF2B5EF4-FFF2-40B4-BE49-F238E27FC236}">
                <a16:creationId xmlns:a16="http://schemas.microsoft.com/office/drawing/2014/main" id="{C829D644-B169-44CB-91B0-36A384E143B9}"/>
              </a:ext>
            </a:extLst>
          </p:cNvPr>
          <p:cNvSpPr/>
          <p:nvPr/>
        </p:nvSpPr>
        <p:spPr>
          <a:xfrm>
            <a:off x="462931" y="1700808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リハビリテーション</a:t>
            </a:r>
            <a:endParaRPr lang="en-US" altLang="ja-JP" sz="25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4" name="角丸四角形 8">
            <a:extLst>
              <a:ext uri="{FF2B5EF4-FFF2-40B4-BE49-F238E27FC236}">
                <a16:creationId xmlns:a16="http://schemas.microsoft.com/office/drawing/2014/main" id="{E973A662-6343-4A74-8DB8-115919FC1544}"/>
              </a:ext>
            </a:extLst>
          </p:cNvPr>
          <p:cNvSpPr/>
          <p:nvPr/>
        </p:nvSpPr>
        <p:spPr>
          <a:xfrm>
            <a:off x="462930" y="3077373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計測</a:t>
            </a:r>
            <a:endParaRPr lang="en-US" altLang="ja-JP" sz="25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5" name="角丸四角形 8">
            <a:extLst>
              <a:ext uri="{FF2B5EF4-FFF2-40B4-BE49-F238E27FC236}">
                <a16:creationId xmlns:a16="http://schemas.microsoft.com/office/drawing/2014/main" id="{FCACBA3B-9A0F-4B4C-BB9D-3ACE2B1B2080}"/>
              </a:ext>
            </a:extLst>
          </p:cNvPr>
          <p:cNvSpPr/>
          <p:nvPr/>
        </p:nvSpPr>
        <p:spPr>
          <a:xfrm>
            <a:off x="462930" y="2397820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トレーニング</a:t>
            </a:r>
            <a:endParaRPr lang="en-US" altLang="ja-JP" sz="25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6" name="角丸四角形 8">
            <a:extLst>
              <a:ext uri="{FF2B5EF4-FFF2-40B4-BE49-F238E27FC236}">
                <a16:creationId xmlns:a16="http://schemas.microsoft.com/office/drawing/2014/main" id="{87B38012-940B-4FAF-9EC9-7B766618291D}"/>
              </a:ext>
            </a:extLst>
          </p:cNvPr>
          <p:cNvSpPr/>
          <p:nvPr/>
        </p:nvSpPr>
        <p:spPr>
          <a:xfrm>
            <a:off x="462930" y="3811475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イベント</a:t>
            </a:r>
            <a:endParaRPr lang="en-US" altLang="ja-JP" sz="25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7" name="角丸四角形 8">
            <a:extLst>
              <a:ext uri="{FF2B5EF4-FFF2-40B4-BE49-F238E27FC236}">
                <a16:creationId xmlns:a16="http://schemas.microsoft.com/office/drawing/2014/main" id="{5C16DDD4-DBD2-4C6A-843C-99BC45E34B7A}"/>
              </a:ext>
            </a:extLst>
          </p:cNvPr>
          <p:cNvSpPr/>
          <p:nvPr/>
        </p:nvSpPr>
        <p:spPr>
          <a:xfrm>
            <a:off x="462930" y="986337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レクリエーション</a:t>
            </a:r>
            <a:endParaRPr lang="en-US" altLang="ja-JP" sz="25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14" name="角丸四角形 8">
            <a:extLst>
              <a:ext uri="{FF2B5EF4-FFF2-40B4-BE49-F238E27FC236}">
                <a16:creationId xmlns:a16="http://schemas.microsoft.com/office/drawing/2014/main" id="{E4BE4CB2-7FDC-497F-BF59-6220F4A3ABF3}"/>
              </a:ext>
            </a:extLst>
          </p:cNvPr>
          <p:cNvSpPr/>
          <p:nvPr/>
        </p:nvSpPr>
        <p:spPr>
          <a:xfrm>
            <a:off x="448792" y="4491929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500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教育</a:t>
            </a:r>
            <a:endParaRPr lang="en-US" altLang="ja-JP" sz="2500" dirty="0">
              <a:solidFill>
                <a:srgbClr val="FF0000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15" name="角丸四角形 8">
            <a:extLst>
              <a:ext uri="{FF2B5EF4-FFF2-40B4-BE49-F238E27FC236}">
                <a16:creationId xmlns:a16="http://schemas.microsoft.com/office/drawing/2014/main" id="{31C9126C-3A83-413F-9794-3185CCE0B8D9}"/>
              </a:ext>
            </a:extLst>
          </p:cNvPr>
          <p:cNvSpPr/>
          <p:nvPr/>
        </p:nvSpPr>
        <p:spPr>
          <a:xfrm>
            <a:off x="462930" y="5144889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研究・連携</a:t>
            </a:r>
            <a:endParaRPr lang="en-US" altLang="ja-JP" sz="25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69" name="角丸四角形 8">
            <a:extLst>
              <a:ext uri="{FF2B5EF4-FFF2-40B4-BE49-F238E27FC236}">
                <a16:creationId xmlns:a16="http://schemas.microsoft.com/office/drawing/2014/main" id="{3C06302C-668E-4911-9AB9-FC99E82319BC}"/>
              </a:ext>
            </a:extLst>
          </p:cNvPr>
          <p:cNvSpPr/>
          <p:nvPr/>
        </p:nvSpPr>
        <p:spPr>
          <a:xfrm>
            <a:off x="448792" y="5770579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社会貢献</a:t>
            </a:r>
            <a:endParaRPr lang="en-US" altLang="ja-JP" sz="25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pic>
        <p:nvPicPr>
          <p:cNvPr id="9" name="図 8" descr="人, グループ, 民衆, 子供 が含まれている画像&#10;&#10;自動的に生成された説明">
            <a:extLst>
              <a:ext uri="{FF2B5EF4-FFF2-40B4-BE49-F238E27FC236}">
                <a16:creationId xmlns:a16="http://schemas.microsoft.com/office/drawing/2014/main" id="{50EBD242-F0CF-449F-B480-A8623213EE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056" y="919518"/>
            <a:ext cx="3563888" cy="2672916"/>
          </a:xfrm>
          <a:prstGeom prst="rect">
            <a:avLst/>
          </a:prstGeom>
        </p:spPr>
      </p:pic>
      <p:pic>
        <p:nvPicPr>
          <p:cNvPr id="13" name="図 12" descr="椅子に座ってテレビを見ている人々&#10;&#10;低い精度で自動的に生成された説明">
            <a:extLst>
              <a:ext uri="{FF2B5EF4-FFF2-40B4-BE49-F238E27FC236}">
                <a16:creationId xmlns:a16="http://schemas.microsoft.com/office/drawing/2014/main" id="{8EEC989F-74C3-49B9-9B32-53A3BB32E4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181" y="959625"/>
            <a:ext cx="3563888" cy="2672916"/>
          </a:xfrm>
          <a:prstGeom prst="rect">
            <a:avLst/>
          </a:prstGeom>
        </p:spPr>
      </p:pic>
      <p:pic>
        <p:nvPicPr>
          <p:cNvPr id="17" name="図 16" descr="屋内, 天井, テーブル, 椅子 が含まれている画像&#10;&#10;自動的に生成された説明">
            <a:extLst>
              <a:ext uri="{FF2B5EF4-FFF2-40B4-BE49-F238E27FC236}">
                <a16:creationId xmlns:a16="http://schemas.microsoft.com/office/drawing/2014/main" id="{3EB980F5-C189-460F-B46B-E6879B18F3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630" y="3652831"/>
            <a:ext cx="3563888" cy="2672916"/>
          </a:xfrm>
          <a:prstGeom prst="rect">
            <a:avLst/>
          </a:prstGeom>
        </p:spPr>
      </p:pic>
      <p:pic>
        <p:nvPicPr>
          <p:cNvPr id="19" name="図 18" descr="空港のターンテーブルの周りに集まっている人たち&#10;&#10;低い精度で自動的に生成された説明">
            <a:extLst>
              <a:ext uri="{FF2B5EF4-FFF2-40B4-BE49-F238E27FC236}">
                <a16:creationId xmlns:a16="http://schemas.microsoft.com/office/drawing/2014/main" id="{748EC24F-68EB-481A-8F46-B0694C0D07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181" y="3694981"/>
            <a:ext cx="3578027" cy="268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3332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5CD9EB3-8F89-4F57-A1F8-BBB28F2D24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活用方法・ビジネス展開</a:t>
            </a:r>
          </a:p>
        </p:txBody>
      </p:sp>
      <p:sp>
        <p:nvSpPr>
          <p:cNvPr id="3" name="角丸四角形 8">
            <a:extLst>
              <a:ext uri="{FF2B5EF4-FFF2-40B4-BE49-F238E27FC236}">
                <a16:creationId xmlns:a16="http://schemas.microsoft.com/office/drawing/2014/main" id="{C829D644-B169-44CB-91B0-36A384E143B9}"/>
              </a:ext>
            </a:extLst>
          </p:cNvPr>
          <p:cNvSpPr/>
          <p:nvPr/>
        </p:nvSpPr>
        <p:spPr>
          <a:xfrm>
            <a:off x="462931" y="1700808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リハビリテーション</a:t>
            </a:r>
            <a:endParaRPr lang="en-US" altLang="ja-JP" sz="25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4" name="角丸四角形 8">
            <a:extLst>
              <a:ext uri="{FF2B5EF4-FFF2-40B4-BE49-F238E27FC236}">
                <a16:creationId xmlns:a16="http://schemas.microsoft.com/office/drawing/2014/main" id="{E973A662-6343-4A74-8DB8-115919FC1544}"/>
              </a:ext>
            </a:extLst>
          </p:cNvPr>
          <p:cNvSpPr/>
          <p:nvPr/>
        </p:nvSpPr>
        <p:spPr>
          <a:xfrm>
            <a:off x="462930" y="3077373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計測</a:t>
            </a:r>
            <a:endParaRPr lang="en-US" altLang="ja-JP" sz="25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5" name="角丸四角形 8">
            <a:extLst>
              <a:ext uri="{FF2B5EF4-FFF2-40B4-BE49-F238E27FC236}">
                <a16:creationId xmlns:a16="http://schemas.microsoft.com/office/drawing/2014/main" id="{FCACBA3B-9A0F-4B4C-BB9D-3ACE2B1B2080}"/>
              </a:ext>
            </a:extLst>
          </p:cNvPr>
          <p:cNvSpPr/>
          <p:nvPr/>
        </p:nvSpPr>
        <p:spPr>
          <a:xfrm>
            <a:off x="462930" y="2397820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トレーニング</a:t>
            </a:r>
            <a:endParaRPr lang="en-US" altLang="ja-JP" sz="25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6" name="角丸四角形 8">
            <a:extLst>
              <a:ext uri="{FF2B5EF4-FFF2-40B4-BE49-F238E27FC236}">
                <a16:creationId xmlns:a16="http://schemas.microsoft.com/office/drawing/2014/main" id="{87B38012-940B-4FAF-9EC9-7B766618291D}"/>
              </a:ext>
            </a:extLst>
          </p:cNvPr>
          <p:cNvSpPr/>
          <p:nvPr/>
        </p:nvSpPr>
        <p:spPr>
          <a:xfrm>
            <a:off x="462930" y="3811475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イベント</a:t>
            </a:r>
            <a:endParaRPr lang="en-US" altLang="ja-JP" sz="25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7" name="角丸四角形 8">
            <a:extLst>
              <a:ext uri="{FF2B5EF4-FFF2-40B4-BE49-F238E27FC236}">
                <a16:creationId xmlns:a16="http://schemas.microsoft.com/office/drawing/2014/main" id="{5C16DDD4-DBD2-4C6A-843C-99BC45E34B7A}"/>
              </a:ext>
            </a:extLst>
          </p:cNvPr>
          <p:cNvSpPr/>
          <p:nvPr/>
        </p:nvSpPr>
        <p:spPr>
          <a:xfrm>
            <a:off x="462930" y="986337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レクリエーション</a:t>
            </a:r>
            <a:endParaRPr lang="en-US" altLang="ja-JP" sz="25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14" name="角丸四角形 8">
            <a:extLst>
              <a:ext uri="{FF2B5EF4-FFF2-40B4-BE49-F238E27FC236}">
                <a16:creationId xmlns:a16="http://schemas.microsoft.com/office/drawing/2014/main" id="{E4BE4CB2-7FDC-497F-BF59-6220F4A3ABF3}"/>
              </a:ext>
            </a:extLst>
          </p:cNvPr>
          <p:cNvSpPr/>
          <p:nvPr/>
        </p:nvSpPr>
        <p:spPr>
          <a:xfrm>
            <a:off x="448792" y="4491929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教育</a:t>
            </a:r>
            <a:endParaRPr lang="en-US" altLang="ja-JP" sz="25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15" name="角丸四角形 8">
            <a:extLst>
              <a:ext uri="{FF2B5EF4-FFF2-40B4-BE49-F238E27FC236}">
                <a16:creationId xmlns:a16="http://schemas.microsoft.com/office/drawing/2014/main" id="{31C9126C-3A83-413F-9794-3185CCE0B8D9}"/>
              </a:ext>
            </a:extLst>
          </p:cNvPr>
          <p:cNvSpPr/>
          <p:nvPr/>
        </p:nvSpPr>
        <p:spPr>
          <a:xfrm>
            <a:off x="462930" y="5144889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500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研究・連携</a:t>
            </a:r>
            <a:endParaRPr lang="en-US" altLang="ja-JP" sz="2500" dirty="0">
              <a:solidFill>
                <a:srgbClr val="FF0000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69" name="角丸四角形 8">
            <a:extLst>
              <a:ext uri="{FF2B5EF4-FFF2-40B4-BE49-F238E27FC236}">
                <a16:creationId xmlns:a16="http://schemas.microsoft.com/office/drawing/2014/main" id="{3C06302C-668E-4911-9AB9-FC99E82319BC}"/>
              </a:ext>
            </a:extLst>
          </p:cNvPr>
          <p:cNvSpPr/>
          <p:nvPr/>
        </p:nvSpPr>
        <p:spPr>
          <a:xfrm>
            <a:off x="448792" y="5770579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500" dirty="0">
                <a:solidFill>
                  <a:srgbClr val="FF0000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社会貢献</a:t>
            </a:r>
            <a:endParaRPr lang="en-US" altLang="ja-JP" sz="2500" dirty="0">
              <a:solidFill>
                <a:srgbClr val="FF0000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8FF56465-A9F2-4F7B-AFFC-3EB2B695EE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5759" y="980727"/>
            <a:ext cx="3731487" cy="527863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52731E5E-FF8E-447D-AB2B-B0EFA7D9E3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400" r="11824" b="6951"/>
          <a:stretch/>
        </p:blipFill>
        <p:spPr>
          <a:xfrm>
            <a:off x="7873844" y="954447"/>
            <a:ext cx="3731487" cy="527863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620661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5CD9EB3-8F89-4F57-A1F8-BBB28F2D24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活用方法・ビジネス展開</a:t>
            </a:r>
          </a:p>
        </p:txBody>
      </p:sp>
      <p:sp>
        <p:nvSpPr>
          <p:cNvPr id="3" name="角丸四角形 8">
            <a:extLst>
              <a:ext uri="{FF2B5EF4-FFF2-40B4-BE49-F238E27FC236}">
                <a16:creationId xmlns:a16="http://schemas.microsoft.com/office/drawing/2014/main" id="{C829D644-B169-44CB-91B0-36A384E143B9}"/>
              </a:ext>
            </a:extLst>
          </p:cNvPr>
          <p:cNvSpPr/>
          <p:nvPr/>
        </p:nvSpPr>
        <p:spPr>
          <a:xfrm>
            <a:off x="462931" y="1700808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リハビリテーション</a:t>
            </a:r>
            <a:endParaRPr lang="en-US" altLang="ja-JP" sz="25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4" name="角丸四角形 8">
            <a:extLst>
              <a:ext uri="{FF2B5EF4-FFF2-40B4-BE49-F238E27FC236}">
                <a16:creationId xmlns:a16="http://schemas.microsoft.com/office/drawing/2014/main" id="{E973A662-6343-4A74-8DB8-115919FC1544}"/>
              </a:ext>
            </a:extLst>
          </p:cNvPr>
          <p:cNvSpPr/>
          <p:nvPr/>
        </p:nvSpPr>
        <p:spPr>
          <a:xfrm>
            <a:off x="462930" y="3077373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計測</a:t>
            </a:r>
            <a:endParaRPr lang="en-US" altLang="ja-JP" sz="25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5" name="角丸四角形 8">
            <a:extLst>
              <a:ext uri="{FF2B5EF4-FFF2-40B4-BE49-F238E27FC236}">
                <a16:creationId xmlns:a16="http://schemas.microsoft.com/office/drawing/2014/main" id="{FCACBA3B-9A0F-4B4C-BB9D-3ACE2B1B2080}"/>
              </a:ext>
            </a:extLst>
          </p:cNvPr>
          <p:cNvSpPr/>
          <p:nvPr/>
        </p:nvSpPr>
        <p:spPr>
          <a:xfrm>
            <a:off x="462930" y="2397820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トレーニング</a:t>
            </a:r>
            <a:endParaRPr lang="en-US" altLang="ja-JP" sz="25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6" name="角丸四角形 8">
            <a:extLst>
              <a:ext uri="{FF2B5EF4-FFF2-40B4-BE49-F238E27FC236}">
                <a16:creationId xmlns:a16="http://schemas.microsoft.com/office/drawing/2014/main" id="{87B38012-940B-4FAF-9EC9-7B766618291D}"/>
              </a:ext>
            </a:extLst>
          </p:cNvPr>
          <p:cNvSpPr/>
          <p:nvPr/>
        </p:nvSpPr>
        <p:spPr>
          <a:xfrm>
            <a:off x="462930" y="3811475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イベント</a:t>
            </a:r>
            <a:endParaRPr lang="en-US" altLang="ja-JP" sz="25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7" name="角丸四角形 8">
            <a:extLst>
              <a:ext uri="{FF2B5EF4-FFF2-40B4-BE49-F238E27FC236}">
                <a16:creationId xmlns:a16="http://schemas.microsoft.com/office/drawing/2014/main" id="{5C16DDD4-DBD2-4C6A-843C-99BC45E34B7A}"/>
              </a:ext>
            </a:extLst>
          </p:cNvPr>
          <p:cNvSpPr/>
          <p:nvPr/>
        </p:nvSpPr>
        <p:spPr>
          <a:xfrm>
            <a:off x="462930" y="986337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レクリエーション</a:t>
            </a:r>
            <a:endParaRPr lang="en-US" altLang="ja-JP" sz="25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8" name="角丸四角形 8">
            <a:extLst>
              <a:ext uri="{FF2B5EF4-FFF2-40B4-BE49-F238E27FC236}">
                <a16:creationId xmlns:a16="http://schemas.microsoft.com/office/drawing/2014/main" id="{AE04E2A6-CDB8-4D24-BCD5-223B727FB22D}"/>
              </a:ext>
            </a:extLst>
          </p:cNvPr>
          <p:cNvSpPr/>
          <p:nvPr/>
        </p:nvSpPr>
        <p:spPr>
          <a:xfrm>
            <a:off x="6312025" y="1865720"/>
            <a:ext cx="5112567" cy="555168"/>
          </a:xfrm>
          <a:prstGeom prst="roundRect">
            <a:avLst>
              <a:gd name="adj" fmla="val 4637"/>
            </a:avLst>
          </a:prstGeom>
          <a:solidFill>
            <a:srgbClr val="FFFFCC"/>
          </a:solidFill>
          <a:ln w="57150">
            <a:solidFill>
              <a:srgbClr val="0070C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0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病院・リハビリテーション・待合室</a:t>
            </a:r>
            <a:endParaRPr lang="en-US" altLang="ja-JP" sz="20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9" name="角丸四角形 8">
            <a:extLst>
              <a:ext uri="{FF2B5EF4-FFF2-40B4-BE49-F238E27FC236}">
                <a16:creationId xmlns:a16="http://schemas.microsoft.com/office/drawing/2014/main" id="{536C30BB-1826-4D22-8D96-CD2ABE267464}"/>
              </a:ext>
            </a:extLst>
          </p:cNvPr>
          <p:cNvSpPr/>
          <p:nvPr/>
        </p:nvSpPr>
        <p:spPr>
          <a:xfrm>
            <a:off x="6312024" y="3284984"/>
            <a:ext cx="5112567" cy="555168"/>
          </a:xfrm>
          <a:prstGeom prst="roundRect">
            <a:avLst>
              <a:gd name="adj" fmla="val 4637"/>
            </a:avLst>
          </a:prstGeom>
          <a:solidFill>
            <a:srgbClr val="FFFFCC"/>
          </a:solidFill>
          <a:ln w="57150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教育機関</a:t>
            </a:r>
            <a:endParaRPr lang="en-US" altLang="ja-JP" sz="25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10" name="角丸四角形 8">
            <a:extLst>
              <a:ext uri="{FF2B5EF4-FFF2-40B4-BE49-F238E27FC236}">
                <a16:creationId xmlns:a16="http://schemas.microsoft.com/office/drawing/2014/main" id="{503DA069-A9AE-47F2-8725-EC57AA59DE96}"/>
              </a:ext>
            </a:extLst>
          </p:cNvPr>
          <p:cNvSpPr/>
          <p:nvPr/>
        </p:nvSpPr>
        <p:spPr>
          <a:xfrm>
            <a:off x="6312024" y="2585800"/>
            <a:ext cx="5112567" cy="555168"/>
          </a:xfrm>
          <a:prstGeom prst="roundRect">
            <a:avLst>
              <a:gd name="adj" fmla="val 4637"/>
            </a:avLst>
          </a:prstGeom>
          <a:solidFill>
            <a:srgbClr val="FFFFCC"/>
          </a:solidFill>
          <a:ln w="57150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フィットネスクラブ</a:t>
            </a:r>
            <a:endParaRPr lang="en-US" altLang="ja-JP" sz="25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11" name="角丸四角形 8">
            <a:extLst>
              <a:ext uri="{FF2B5EF4-FFF2-40B4-BE49-F238E27FC236}">
                <a16:creationId xmlns:a16="http://schemas.microsoft.com/office/drawing/2014/main" id="{582B82AD-D28D-4FDD-BDCE-9C42E59E0BB8}"/>
              </a:ext>
            </a:extLst>
          </p:cNvPr>
          <p:cNvSpPr/>
          <p:nvPr/>
        </p:nvSpPr>
        <p:spPr>
          <a:xfrm>
            <a:off x="6312024" y="3983839"/>
            <a:ext cx="5112567" cy="813313"/>
          </a:xfrm>
          <a:prstGeom prst="roundRect">
            <a:avLst>
              <a:gd name="adj" fmla="val 4637"/>
            </a:avLst>
          </a:prstGeom>
          <a:solidFill>
            <a:srgbClr val="FFFFCC"/>
          </a:solidFill>
          <a:ln w="571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自治体</a:t>
            </a:r>
            <a:r>
              <a:rPr lang="en-US" altLang="ja-JP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(</a:t>
            </a: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フレイル予防・連携</a:t>
            </a:r>
            <a:r>
              <a:rPr lang="en-US" altLang="ja-JP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)</a:t>
            </a:r>
          </a:p>
        </p:txBody>
      </p:sp>
      <p:sp>
        <p:nvSpPr>
          <p:cNvPr id="12" name="角丸四角形 8">
            <a:extLst>
              <a:ext uri="{FF2B5EF4-FFF2-40B4-BE49-F238E27FC236}">
                <a16:creationId xmlns:a16="http://schemas.microsoft.com/office/drawing/2014/main" id="{7B43094C-1CE9-48F3-B5C4-B0F4C6548E72}"/>
              </a:ext>
            </a:extLst>
          </p:cNvPr>
          <p:cNvSpPr/>
          <p:nvPr/>
        </p:nvSpPr>
        <p:spPr>
          <a:xfrm>
            <a:off x="6312022" y="980728"/>
            <a:ext cx="5112567" cy="772320"/>
          </a:xfrm>
          <a:prstGeom prst="roundRect">
            <a:avLst>
              <a:gd name="adj" fmla="val 4637"/>
            </a:avLst>
          </a:prstGeom>
          <a:solidFill>
            <a:srgbClr val="FFFFCC"/>
          </a:solidFill>
          <a:ln w="5715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福祉施設</a:t>
            </a:r>
            <a:endParaRPr lang="en-US" altLang="ja-JP" sz="25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14" name="角丸四角形 8">
            <a:extLst>
              <a:ext uri="{FF2B5EF4-FFF2-40B4-BE49-F238E27FC236}">
                <a16:creationId xmlns:a16="http://schemas.microsoft.com/office/drawing/2014/main" id="{E4BE4CB2-7FDC-497F-BF59-6220F4A3ABF3}"/>
              </a:ext>
            </a:extLst>
          </p:cNvPr>
          <p:cNvSpPr/>
          <p:nvPr/>
        </p:nvSpPr>
        <p:spPr>
          <a:xfrm>
            <a:off x="448792" y="4491929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教育</a:t>
            </a:r>
            <a:endParaRPr lang="en-US" altLang="ja-JP" sz="25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15" name="角丸四角形 8">
            <a:extLst>
              <a:ext uri="{FF2B5EF4-FFF2-40B4-BE49-F238E27FC236}">
                <a16:creationId xmlns:a16="http://schemas.microsoft.com/office/drawing/2014/main" id="{31C9126C-3A83-413F-9794-3185CCE0B8D9}"/>
              </a:ext>
            </a:extLst>
          </p:cNvPr>
          <p:cNvSpPr/>
          <p:nvPr/>
        </p:nvSpPr>
        <p:spPr>
          <a:xfrm>
            <a:off x="462930" y="5144889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研究・連携</a:t>
            </a:r>
            <a:endParaRPr lang="en-US" altLang="ja-JP" sz="25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sp>
        <p:nvSpPr>
          <p:cNvPr id="16" name="角丸四角形 8">
            <a:extLst>
              <a:ext uri="{FF2B5EF4-FFF2-40B4-BE49-F238E27FC236}">
                <a16:creationId xmlns:a16="http://schemas.microsoft.com/office/drawing/2014/main" id="{FC37BFF3-CACB-46B8-9C6C-FAD232CB173D}"/>
              </a:ext>
            </a:extLst>
          </p:cNvPr>
          <p:cNvSpPr/>
          <p:nvPr/>
        </p:nvSpPr>
        <p:spPr>
          <a:xfrm>
            <a:off x="6312023" y="4908376"/>
            <a:ext cx="5112567" cy="1328936"/>
          </a:xfrm>
          <a:prstGeom prst="roundRect">
            <a:avLst>
              <a:gd name="adj" fmla="val 4637"/>
            </a:avLst>
          </a:prstGeom>
          <a:solidFill>
            <a:srgbClr val="FFFFCC"/>
          </a:solidFill>
          <a:ln w="57150">
            <a:solidFill>
              <a:srgbClr val="00FFFF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企業</a:t>
            </a:r>
            <a:br>
              <a:rPr lang="en-US" altLang="ja-JP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</a:b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従業員メンタルケア</a:t>
            </a:r>
          </a:p>
          <a:p>
            <a:pPr algn="ctr">
              <a:defRPr/>
            </a:pPr>
            <a:r>
              <a:rPr lang="en-US" altLang="ja-JP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SDGs</a:t>
            </a: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・</a:t>
            </a:r>
            <a:r>
              <a:rPr lang="en-US" altLang="ja-JP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CSR</a:t>
            </a: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・イノベーション</a:t>
            </a:r>
            <a:endParaRPr lang="en-US" altLang="ja-JP" sz="25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47D3F8C6-54DC-43EC-8B20-5B0248313974}"/>
              </a:ext>
            </a:extLst>
          </p:cNvPr>
          <p:cNvCxnSpPr>
            <a:cxnSpLocks/>
            <a:stCxn id="5" idx="3"/>
            <a:endCxn id="10" idx="1"/>
          </p:cNvCxnSpPr>
          <p:nvPr/>
        </p:nvCxnSpPr>
        <p:spPr>
          <a:xfrm>
            <a:off x="3775298" y="2675404"/>
            <a:ext cx="2536726" cy="18798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B151CE9B-8BF1-46CE-8671-DA8D8A5E1112}"/>
              </a:ext>
            </a:extLst>
          </p:cNvPr>
          <p:cNvCxnSpPr>
            <a:cxnSpLocks/>
            <a:stCxn id="3" idx="3"/>
            <a:endCxn id="8" idx="1"/>
          </p:cNvCxnSpPr>
          <p:nvPr/>
        </p:nvCxnSpPr>
        <p:spPr>
          <a:xfrm>
            <a:off x="3775299" y="1978392"/>
            <a:ext cx="2536726" cy="164912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22136E2B-6440-4258-874C-3C7275DAD218}"/>
              </a:ext>
            </a:extLst>
          </p:cNvPr>
          <p:cNvCxnSpPr>
            <a:cxnSpLocks/>
            <a:stCxn id="4" idx="3"/>
            <a:endCxn id="8" idx="1"/>
          </p:cNvCxnSpPr>
          <p:nvPr/>
        </p:nvCxnSpPr>
        <p:spPr>
          <a:xfrm flipV="1">
            <a:off x="3775298" y="2143304"/>
            <a:ext cx="2536727" cy="1211653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矢印コネクタ 35">
            <a:extLst>
              <a:ext uri="{FF2B5EF4-FFF2-40B4-BE49-F238E27FC236}">
                <a16:creationId xmlns:a16="http://schemas.microsoft.com/office/drawing/2014/main" id="{4E1F9496-2CE6-4613-A935-94F570A15F80}"/>
              </a:ext>
            </a:extLst>
          </p:cNvPr>
          <p:cNvCxnSpPr>
            <a:cxnSpLocks/>
            <a:stCxn id="4" idx="3"/>
            <a:endCxn id="10" idx="1"/>
          </p:cNvCxnSpPr>
          <p:nvPr/>
        </p:nvCxnSpPr>
        <p:spPr>
          <a:xfrm flipV="1">
            <a:off x="3775298" y="2863384"/>
            <a:ext cx="2536726" cy="49157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EBC9A359-C158-480A-A9E0-E82C3035B676}"/>
              </a:ext>
            </a:extLst>
          </p:cNvPr>
          <p:cNvCxnSpPr>
            <a:cxnSpLocks/>
            <a:stCxn id="5" idx="3"/>
            <a:endCxn id="11" idx="1"/>
          </p:cNvCxnSpPr>
          <p:nvPr/>
        </p:nvCxnSpPr>
        <p:spPr>
          <a:xfrm>
            <a:off x="3775298" y="2675404"/>
            <a:ext cx="2536726" cy="171509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03A4F983-5D9E-4FDC-9B90-126069F68D9F}"/>
              </a:ext>
            </a:extLst>
          </p:cNvPr>
          <p:cNvCxnSpPr>
            <a:cxnSpLocks/>
            <a:stCxn id="4" idx="3"/>
            <a:endCxn id="11" idx="1"/>
          </p:cNvCxnSpPr>
          <p:nvPr/>
        </p:nvCxnSpPr>
        <p:spPr>
          <a:xfrm>
            <a:off x="3775298" y="3354957"/>
            <a:ext cx="2536726" cy="103553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直線矢印コネクタ 44">
            <a:extLst>
              <a:ext uri="{FF2B5EF4-FFF2-40B4-BE49-F238E27FC236}">
                <a16:creationId xmlns:a16="http://schemas.microsoft.com/office/drawing/2014/main" id="{72499AAF-F02B-498F-ABCA-C10F734ED88D}"/>
              </a:ext>
            </a:extLst>
          </p:cNvPr>
          <p:cNvCxnSpPr>
            <a:cxnSpLocks/>
            <a:stCxn id="14" idx="3"/>
            <a:endCxn id="9" idx="1"/>
          </p:cNvCxnSpPr>
          <p:nvPr/>
        </p:nvCxnSpPr>
        <p:spPr>
          <a:xfrm flipV="1">
            <a:off x="3761160" y="3562568"/>
            <a:ext cx="2550864" cy="120694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直線矢印コネクタ 47">
            <a:extLst>
              <a:ext uri="{FF2B5EF4-FFF2-40B4-BE49-F238E27FC236}">
                <a16:creationId xmlns:a16="http://schemas.microsoft.com/office/drawing/2014/main" id="{949331ED-9BAE-4DF9-8276-9C49DBEF4E65}"/>
              </a:ext>
            </a:extLst>
          </p:cNvPr>
          <p:cNvCxnSpPr>
            <a:cxnSpLocks/>
            <a:stCxn id="5" idx="3"/>
            <a:endCxn id="9" idx="1"/>
          </p:cNvCxnSpPr>
          <p:nvPr/>
        </p:nvCxnSpPr>
        <p:spPr>
          <a:xfrm>
            <a:off x="3775298" y="2675404"/>
            <a:ext cx="2536726" cy="88716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直線矢印コネクタ 50">
            <a:extLst>
              <a:ext uri="{FF2B5EF4-FFF2-40B4-BE49-F238E27FC236}">
                <a16:creationId xmlns:a16="http://schemas.microsoft.com/office/drawing/2014/main" id="{A1B3C1C0-4C6D-4C94-84A8-4EF58B081F5D}"/>
              </a:ext>
            </a:extLst>
          </p:cNvPr>
          <p:cNvCxnSpPr>
            <a:cxnSpLocks/>
            <a:stCxn id="4" idx="3"/>
            <a:endCxn id="9" idx="1"/>
          </p:cNvCxnSpPr>
          <p:nvPr/>
        </p:nvCxnSpPr>
        <p:spPr>
          <a:xfrm>
            <a:off x="3775298" y="3354957"/>
            <a:ext cx="2536726" cy="207611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直線矢印コネクタ 53">
            <a:extLst>
              <a:ext uri="{FF2B5EF4-FFF2-40B4-BE49-F238E27FC236}">
                <a16:creationId xmlns:a16="http://schemas.microsoft.com/office/drawing/2014/main" id="{02E95FCD-8732-4E8E-B333-64EB56657993}"/>
              </a:ext>
            </a:extLst>
          </p:cNvPr>
          <p:cNvCxnSpPr>
            <a:cxnSpLocks/>
            <a:stCxn id="15" idx="3"/>
            <a:endCxn id="9" idx="1"/>
          </p:cNvCxnSpPr>
          <p:nvPr/>
        </p:nvCxnSpPr>
        <p:spPr>
          <a:xfrm flipV="1">
            <a:off x="3775298" y="3562568"/>
            <a:ext cx="2536726" cy="1859905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直線矢印コネクタ 56">
            <a:extLst>
              <a:ext uri="{FF2B5EF4-FFF2-40B4-BE49-F238E27FC236}">
                <a16:creationId xmlns:a16="http://schemas.microsoft.com/office/drawing/2014/main" id="{28069DE0-2C4E-4B7A-B74C-07B9058B66E3}"/>
              </a:ext>
            </a:extLst>
          </p:cNvPr>
          <p:cNvCxnSpPr>
            <a:cxnSpLocks/>
            <a:stCxn id="15" idx="3"/>
            <a:endCxn id="16" idx="1"/>
          </p:cNvCxnSpPr>
          <p:nvPr/>
        </p:nvCxnSpPr>
        <p:spPr>
          <a:xfrm>
            <a:off x="3775298" y="5422473"/>
            <a:ext cx="2536725" cy="150371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直線矢印コネクタ 59">
            <a:extLst>
              <a:ext uri="{FF2B5EF4-FFF2-40B4-BE49-F238E27FC236}">
                <a16:creationId xmlns:a16="http://schemas.microsoft.com/office/drawing/2014/main" id="{9BB80BB3-9D6F-4714-8DC1-8A5C0CE7A35E}"/>
              </a:ext>
            </a:extLst>
          </p:cNvPr>
          <p:cNvCxnSpPr>
            <a:cxnSpLocks/>
            <a:stCxn id="6" idx="3"/>
            <a:endCxn id="16" idx="1"/>
          </p:cNvCxnSpPr>
          <p:nvPr/>
        </p:nvCxnSpPr>
        <p:spPr>
          <a:xfrm>
            <a:off x="3775298" y="4089059"/>
            <a:ext cx="2536725" cy="1483785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直線矢印コネクタ 62">
            <a:extLst>
              <a:ext uri="{FF2B5EF4-FFF2-40B4-BE49-F238E27FC236}">
                <a16:creationId xmlns:a16="http://schemas.microsoft.com/office/drawing/2014/main" id="{57100623-B5CE-4C41-8041-37359AB2252A}"/>
              </a:ext>
            </a:extLst>
          </p:cNvPr>
          <p:cNvCxnSpPr>
            <a:cxnSpLocks/>
            <a:stCxn id="4" idx="3"/>
            <a:endCxn id="16" idx="1"/>
          </p:cNvCxnSpPr>
          <p:nvPr/>
        </p:nvCxnSpPr>
        <p:spPr>
          <a:xfrm>
            <a:off x="3775298" y="3354957"/>
            <a:ext cx="2536725" cy="2217887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直線矢印コネクタ 65">
            <a:extLst>
              <a:ext uri="{FF2B5EF4-FFF2-40B4-BE49-F238E27FC236}">
                <a16:creationId xmlns:a16="http://schemas.microsoft.com/office/drawing/2014/main" id="{886D33A7-B462-4B67-9C6F-02A6F7C17F6A}"/>
              </a:ext>
            </a:extLst>
          </p:cNvPr>
          <p:cNvCxnSpPr>
            <a:cxnSpLocks/>
            <a:stCxn id="7" idx="3"/>
            <a:endCxn id="16" idx="1"/>
          </p:cNvCxnSpPr>
          <p:nvPr/>
        </p:nvCxnSpPr>
        <p:spPr>
          <a:xfrm>
            <a:off x="3775298" y="1263921"/>
            <a:ext cx="2536725" cy="4308923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角丸四角形 8">
            <a:extLst>
              <a:ext uri="{FF2B5EF4-FFF2-40B4-BE49-F238E27FC236}">
                <a16:creationId xmlns:a16="http://schemas.microsoft.com/office/drawing/2014/main" id="{3C06302C-668E-4911-9AB9-FC99E82319BC}"/>
              </a:ext>
            </a:extLst>
          </p:cNvPr>
          <p:cNvSpPr/>
          <p:nvPr/>
        </p:nvSpPr>
        <p:spPr>
          <a:xfrm>
            <a:off x="448792" y="5770579"/>
            <a:ext cx="3312368" cy="555168"/>
          </a:xfrm>
          <a:prstGeom prst="roundRect">
            <a:avLst>
              <a:gd name="adj" fmla="val 4637"/>
            </a:avLst>
          </a:prstGeom>
          <a:solidFill>
            <a:srgbClr val="EEF092"/>
          </a:solidFill>
          <a:ln w="28575"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500" dirty="0">
                <a:solidFill>
                  <a:schemeClr val="tx1"/>
                </a:solidFill>
                <a:latin typeface="AR P丸ゴシック体E" panose="020F0900000000000000" pitchFamily="50" charset="-128"/>
                <a:ea typeface="AR P丸ゴシック体E" panose="020F0900000000000000" pitchFamily="50" charset="-128"/>
              </a:rPr>
              <a:t>社会貢献</a:t>
            </a:r>
            <a:endParaRPr lang="en-US" altLang="ja-JP" sz="2500" dirty="0">
              <a:solidFill>
                <a:schemeClr val="tx1"/>
              </a:solidFill>
              <a:latin typeface="AR P丸ゴシック体E" panose="020F0900000000000000" pitchFamily="50" charset="-128"/>
              <a:ea typeface="AR P丸ゴシック体E" panose="020F0900000000000000" pitchFamily="50" charset="-128"/>
            </a:endParaRPr>
          </a:p>
        </p:txBody>
      </p:sp>
      <p:cxnSp>
        <p:nvCxnSpPr>
          <p:cNvPr id="70" name="直線矢印コネクタ 69">
            <a:extLst>
              <a:ext uri="{FF2B5EF4-FFF2-40B4-BE49-F238E27FC236}">
                <a16:creationId xmlns:a16="http://schemas.microsoft.com/office/drawing/2014/main" id="{7E5A9625-B30D-4CB5-BCB7-0434CE22DA8C}"/>
              </a:ext>
            </a:extLst>
          </p:cNvPr>
          <p:cNvCxnSpPr>
            <a:cxnSpLocks/>
            <a:stCxn id="69" idx="3"/>
            <a:endCxn id="16" idx="1"/>
          </p:cNvCxnSpPr>
          <p:nvPr/>
        </p:nvCxnSpPr>
        <p:spPr>
          <a:xfrm flipV="1">
            <a:off x="3761160" y="5572844"/>
            <a:ext cx="2550863" cy="475319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直線矢印コネクタ 81">
            <a:extLst>
              <a:ext uri="{FF2B5EF4-FFF2-40B4-BE49-F238E27FC236}">
                <a16:creationId xmlns:a16="http://schemas.microsoft.com/office/drawing/2014/main" id="{1B97B93C-30F4-4A03-AFC6-C27FB9CA7AF2}"/>
              </a:ext>
            </a:extLst>
          </p:cNvPr>
          <p:cNvCxnSpPr>
            <a:cxnSpLocks/>
            <a:stCxn id="3" idx="3"/>
            <a:endCxn id="10" idx="1"/>
          </p:cNvCxnSpPr>
          <p:nvPr/>
        </p:nvCxnSpPr>
        <p:spPr>
          <a:xfrm>
            <a:off x="3775299" y="1978392"/>
            <a:ext cx="2536725" cy="8849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48BB996C-859F-45DB-BDC7-AEDC82518DF7}"/>
              </a:ext>
            </a:extLst>
          </p:cNvPr>
          <p:cNvCxnSpPr/>
          <p:nvPr/>
        </p:nvCxnSpPr>
        <p:spPr>
          <a:xfrm flipV="1">
            <a:off x="3791744" y="1263921"/>
            <a:ext cx="2536726" cy="14625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34FB52AC-9571-45DF-960D-A33A20743EAE}"/>
              </a:ext>
            </a:extLst>
          </p:cNvPr>
          <p:cNvCxnSpPr>
            <a:cxnSpLocks/>
            <a:stCxn id="3" idx="3"/>
            <a:endCxn id="12" idx="1"/>
          </p:cNvCxnSpPr>
          <p:nvPr/>
        </p:nvCxnSpPr>
        <p:spPr>
          <a:xfrm flipV="1">
            <a:off x="3775299" y="1366888"/>
            <a:ext cx="2536723" cy="611504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5F6D6710-3271-4BC2-9CEA-2032EC21504C}"/>
              </a:ext>
            </a:extLst>
          </p:cNvPr>
          <p:cNvCxnSpPr>
            <a:cxnSpLocks/>
            <a:stCxn id="4" idx="3"/>
            <a:endCxn id="12" idx="1"/>
          </p:cNvCxnSpPr>
          <p:nvPr/>
        </p:nvCxnSpPr>
        <p:spPr>
          <a:xfrm flipV="1">
            <a:off x="3775298" y="1366888"/>
            <a:ext cx="2536724" cy="1988069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5E29F41B-2662-4AF5-A713-0B8222D5E1E3}"/>
              </a:ext>
            </a:extLst>
          </p:cNvPr>
          <p:cNvCxnSpPr>
            <a:cxnSpLocks/>
            <a:stCxn id="6" idx="3"/>
            <a:endCxn id="12" idx="1"/>
          </p:cNvCxnSpPr>
          <p:nvPr/>
        </p:nvCxnSpPr>
        <p:spPr>
          <a:xfrm flipV="1">
            <a:off x="3775298" y="1366888"/>
            <a:ext cx="2536724" cy="2722171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AB989BB9-3794-4215-9803-100AD5DDBAC9}"/>
              </a:ext>
            </a:extLst>
          </p:cNvPr>
          <p:cNvCxnSpPr>
            <a:cxnSpLocks/>
            <a:stCxn id="14" idx="3"/>
            <a:endCxn id="12" idx="1"/>
          </p:cNvCxnSpPr>
          <p:nvPr/>
        </p:nvCxnSpPr>
        <p:spPr>
          <a:xfrm flipV="1">
            <a:off x="3761160" y="1366888"/>
            <a:ext cx="2550862" cy="3402625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43E33BE1-A814-4B66-B6DE-214E18577F17}"/>
              </a:ext>
            </a:extLst>
          </p:cNvPr>
          <p:cNvCxnSpPr>
            <a:cxnSpLocks/>
            <a:stCxn id="6" idx="3"/>
            <a:endCxn id="8" idx="1"/>
          </p:cNvCxnSpPr>
          <p:nvPr/>
        </p:nvCxnSpPr>
        <p:spPr>
          <a:xfrm flipV="1">
            <a:off x="3775298" y="2143304"/>
            <a:ext cx="2536727" cy="1945755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B1DFD2E3-C68E-4C1A-B738-D6690320026B}"/>
              </a:ext>
            </a:extLst>
          </p:cNvPr>
          <p:cNvCxnSpPr>
            <a:cxnSpLocks/>
            <a:stCxn id="6" idx="3"/>
            <a:endCxn id="11" idx="1"/>
          </p:cNvCxnSpPr>
          <p:nvPr/>
        </p:nvCxnSpPr>
        <p:spPr>
          <a:xfrm>
            <a:off x="3775298" y="4089059"/>
            <a:ext cx="2536726" cy="30143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F749AAE9-35CB-4357-B691-4A8D1BFD7517}"/>
              </a:ext>
            </a:extLst>
          </p:cNvPr>
          <p:cNvCxnSpPr>
            <a:cxnSpLocks/>
            <a:stCxn id="69" idx="3"/>
            <a:endCxn id="11" idx="1"/>
          </p:cNvCxnSpPr>
          <p:nvPr/>
        </p:nvCxnSpPr>
        <p:spPr>
          <a:xfrm flipV="1">
            <a:off x="3761160" y="4390496"/>
            <a:ext cx="2550864" cy="165766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BFCE2FE2-3BB7-44B4-A38D-7550C58E1814}"/>
              </a:ext>
            </a:extLst>
          </p:cNvPr>
          <p:cNvCxnSpPr>
            <a:cxnSpLocks/>
            <a:stCxn id="14" idx="3"/>
            <a:endCxn id="11" idx="1"/>
          </p:cNvCxnSpPr>
          <p:nvPr/>
        </p:nvCxnSpPr>
        <p:spPr>
          <a:xfrm flipV="1">
            <a:off x="3761160" y="4390496"/>
            <a:ext cx="2550864" cy="37901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直線矢印コネクタ 52">
            <a:extLst>
              <a:ext uri="{FF2B5EF4-FFF2-40B4-BE49-F238E27FC236}">
                <a16:creationId xmlns:a16="http://schemas.microsoft.com/office/drawing/2014/main" id="{FC26C2D9-091F-44A6-8EC3-C467EF13CA9B}"/>
              </a:ext>
            </a:extLst>
          </p:cNvPr>
          <p:cNvCxnSpPr>
            <a:cxnSpLocks/>
            <a:stCxn id="15" idx="3"/>
            <a:endCxn id="11" idx="1"/>
          </p:cNvCxnSpPr>
          <p:nvPr/>
        </p:nvCxnSpPr>
        <p:spPr>
          <a:xfrm flipV="1">
            <a:off x="3775298" y="4390496"/>
            <a:ext cx="2536726" cy="103197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714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18E7BAB2-7B3F-4243-BDE7-92E0EA50E7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ＴＡＮＯによる経費削減と経済効果</a:t>
            </a:r>
          </a:p>
        </p:txBody>
      </p:sp>
      <p:graphicFrame>
        <p:nvGraphicFramePr>
          <p:cNvPr id="5" name="オブジェクト 4">
            <a:extLst>
              <a:ext uri="{FF2B5EF4-FFF2-40B4-BE49-F238E27FC236}">
                <a16:creationId xmlns:a16="http://schemas.microsoft.com/office/drawing/2014/main" id="{09C8914B-0FA7-4156-9176-12459861441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484" y="2413868"/>
          <a:ext cx="5905500" cy="2511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6915113" imgH="3152906" progId="Excel.Sheet.8">
                  <p:embed/>
                </p:oleObj>
              </mc:Choice>
              <mc:Fallback>
                <p:oleObj name="Worksheet" r:id="rId2" imgW="6915113" imgH="3152906" progId="Excel.Sheet.8">
                  <p:embed/>
                  <p:pic>
                    <p:nvPicPr>
                      <p:cNvPr id="5" name="オブジェクト 4">
                        <a:extLst>
                          <a:ext uri="{FF2B5EF4-FFF2-40B4-BE49-F238E27FC236}">
                            <a16:creationId xmlns:a16="http://schemas.microsoft.com/office/drawing/2014/main" id="{09C8914B-0FA7-4156-9176-1245986144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6484" y="2413868"/>
                        <a:ext cx="5905500" cy="2511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角丸四角形 5">
            <a:extLst>
              <a:ext uri="{FF2B5EF4-FFF2-40B4-BE49-F238E27FC236}">
                <a16:creationId xmlns:a16="http://schemas.microsoft.com/office/drawing/2014/main" id="{676BEACB-0337-481E-800E-EA626E83D7FC}"/>
              </a:ext>
            </a:extLst>
          </p:cNvPr>
          <p:cNvSpPr/>
          <p:nvPr/>
        </p:nvSpPr>
        <p:spPr>
          <a:xfrm>
            <a:off x="3287688" y="978546"/>
            <a:ext cx="5616624" cy="79200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25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レクリエーションを毎日行った場合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31BFBE1-1866-438C-8EBC-1220DD8530F7}"/>
              </a:ext>
            </a:extLst>
          </p:cNvPr>
          <p:cNvSpPr txBox="1"/>
          <p:nvPr/>
        </p:nvSpPr>
        <p:spPr>
          <a:xfrm>
            <a:off x="216776" y="4489375"/>
            <a:ext cx="60436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単価は給与を約</a:t>
            </a:r>
            <a:r>
              <a:rPr kumimoji="1"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33</a:t>
            </a:r>
            <a:r>
              <a:rPr kumimoji="1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万円で計算。レクリエーションにかかる遊具等の実費は別途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1608CE6-EF01-4718-B9B9-5B83CFC96752}"/>
              </a:ext>
            </a:extLst>
          </p:cNvPr>
          <p:cNvSpPr txBox="1"/>
          <p:nvPr/>
        </p:nvSpPr>
        <p:spPr>
          <a:xfrm>
            <a:off x="262780" y="1999735"/>
            <a:ext cx="4645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仮説）</a:t>
            </a:r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一般的なレクリエーションを毎日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時間行った場合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7" name="オブジェクト 6">
            <a:extLst>
              <a:ext uri="{FF2B5EF4-FFF2-40B4-BE49-F238E27FC236}">
                <a16:creationId xmlns:a16="http://schemas.microsoft.com/office/drawing/2014/main" id="{ACFABEF1-2079-4AC4-8C30-BBA8A9E45B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24563" y="2413868"/>
          <a:ext cx="5905500" cy="252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6915113" imgH="3171825" progId="Excel.Sheet.8">
                  <p:embed/>
                </p:oleObj>
              </mc:Choice>
              <mc:Fallback>
                <p:oleObj name="Worksheet" r:id="rId4" imgW="6915113" imgH="3171825" progId="Excel.Sheet.8">
                  <p:embed/>
                  <p:pic>
                    <p:nvPicPr>
                      <p:cNvPr id="7" name="オブジェクト 6">
                        <a:extLst>
                          <a:ext uri="{FF2B5EF4-FFF2-40B4-BE49-F238E27FC236}">
                            <a16:creationId xmlns:a16="http://schemas.microsoft.com/office/drawing/2014/main" id="{ACFABEF1-2079-4AC4-8C30-BBA8A9E45B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24563" y="2413868"/>
                        <a:ext cx="5905500" cy="2527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39D9D81-E663-4F08-90A7-285B9A58B6FA}"/>
              </a:ext>
            </a:extLst>
          </p:cNvPr>
          <p:cNvSpPr txBox="1"/>
          <p:nvPr/>
        </p:nvSpPr>
        <p:spPr>
          <a:xfrm>
            <a:off x="6240018" y="2020976"/>
            <a:ext cx="45843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仮説）</a:t>
            </a:r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TANO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でレクリエーションを毎日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時間行った場合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58AD427-F1B8-407C-A817-D40F77464F3C}"/>
              </a:ext>
            </a:extLst>
          </p:cNvPr>
          <p:cNvSpPr txBox="1"/>
          <p:nvPr/>
        </p:nvSpPr>
        <p:spPr>
          <a:xfrm>
            <a:off x="262779" y="5088086"/>
            <a:ext cx="11667283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TANO</a:t>
            </a:r>
            <a:r>
              <a:rPr kumimoji="1" lang="ja-JP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でレクリエーションを行う割合を増やすことで、</a:t>
            </a:r>
            <a:endParaRPr kumimoji="1" lang="en-US" altLang="ja-JP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年間</a:t>
            </a:r>
            <a:r>
              <a:rPr kumimoji="1" lang="en-US" altLang="ja-JP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144</a:t>
            </a:r>
            <a:r>
              <a:rPr kumimoji="1" lang="ja-JP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万円の</a:t>
            </a:r>
            <a:r>
              <a:rPr lang="ja-JP" alt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コスト削減</a:t>
            </a:r>
            <a:r>
              <a:rPr lang="ja-JP" alt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を行うことが可能。</a:t>
            </a:r>
            <a:endParaRPr lang="en-US" altLang="ja-JP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28884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二等辺三角形 2">
            <a:extLst>
              <a:ext uri="{FF2B5EF4-FFF2-40B4-BE49-F238E27FC236}">
                <a16:creationId xmlns:a16="http://schemas.microsoft.com/office/drawing/2014/main" id="{EE66B497-28E8-4865-B43A-98FE75994E1A}"/>
              </a:ext>
            </a:extLst>
          </p:cNvPr>
          <p:cNvSpPr/>
          <p:nvPr/>
        </p:nvSpPr>
        <p:spPr>
          <a:xfrm>
            <a:off x="4151784" y="2589206"/>
            <a:ext cx="3678338" cy="1972814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4" name="円/楕円 39">
            <a:extLst>
              <a:ext uri="{FF2B5EF4-FFF2-40B4-BE49-F238E27FC236}">
                <a16:creationId xmlns:a16="http://schemas.microsoft.com/office/drawing/2014/main" id="{3A977A7C-9A45-4625-AA92-B83128BF231E}"/>
              </a:ext>
            </a:extLst>
          </p:cNvPr>
          <p:cNvSpPr/>
          <p:nvPr/>
        </p:nvSpPr>
        <p:spPr>
          <a:xfrm>
            <a:off x="4439816" y="1844904"/>
            <a:ext cx="3068268" cy="720000"/>
          </a:xfrm>
          <a:prstGeom prst="roundRect">
            <a:avLst/>
          </a:prstGeom>
          <a:solidFill>
            <a:srgbClr val="F79FDA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-OTF リュウミン Pro H-KL" pitchFamily="18" charset="-128"/>
              </a:rPr>
              <a:t>専門家・教育・学生</a:t>
            </a:r>
          </a:p>
        </p:txBody>
      </p:sp>
      <p:pic>
        <p:nvPicPr>
          <p:cNvPr id="5" name="Picture 2" descr="C:\Users\mitamura\Desktop\IMG_0557.JPG">
            <a:extLst>
              <a:ext uri="{FF2B5EF4-FFF2-40B4-BE49-F238E27FC236}">
                <a16:creationId xmlns:a16="http://schemas.microsoft.com/office/drawing/2014/main" id="{F66774E7-13A6-451E-8F7F-6BB6567FF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75" y="4609709"/>
            <a:ext cx="2892453" cy="21693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D4FD016-341B-4281-A600-291F13AD2E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63" y="2508359"/>
            <a:ext cx="2840606" cy="22563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06AED64-ABA4-4E05-8451-A9E0754CB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0472" y="2542092"/>
            <a:ext cx="2764512" cy="20670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1439816-1B73-4619-BC95-F20696BC50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91345" y="431110"/>
            <a:ext cx="2769667" cy="20772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https://lh6.googleusercontent.com/YAlhnGs6TgMbkZ1kie2nwMBeCQN_utuMyZVhAWKdrnq7p-dzLh24F-AKYkLGG8hiYrI2V-6OvyKiD2gSRIaUetA-hsW7V44BUWq1Rcdqkr6AJKkezfDz9xpC6sxUtiNKFahmzdpb1-k">
            <a:extLst>
              <a:ext uri="{FF2B5EF4-FFF2-40B4-BE49-F238E27FC236}">
                <a16:creationId xmlns:a16="http://schemas.microsoft.com/office/drawing/2014/main" id="{0D6BEBB6-6BD9-435E-AA38-0CAD14860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0184" y="561961"/>
            <a:ext cx="2844800" cy="19584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DAC1190-E817-4636-8AD9-9A520A792C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474" y="4562020"/>
            <a:ext cx="2861894" cy="190204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コンテンツ プレースホルダー 1">
            <a:extLst>
              <a:ext uri="{FF2B5EF4-FFF2-40B4-BE49-F238E27FC236}">
                <a16:creationId xmlns:a16="http://schemas.microsoft.com/office/drawing/2014/main" id="{4A299FE2-5805-4257-A492-37390BE11708}"/>
              </a:ext>
            </a:extLst>
          </p:cNvPr>
          <p:cNvSpPr txBox="1">
            <a:spLocks/>
          </p:cNvSpPr>
          <p:nvPr/>
        </p:nvSpPr>
        <p:spPr>
          <a:xfrm>
            <a:off x="1769590" y="5422084"/>
            <a:ext cx="3678338" cy="836375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>
            <a:defPPr>
              <a:defRPr lang="ja-JP"/>
            </a:defPPr>
            <a:lvl1pPr marL="45720" indent="0" algn="ctr" fontAlgn="auto">
              <a:spcBef>
                <a:spcPct val="20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Arial" pitchFamily="34" charset="0"/>
              <a:buNone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3pPr>
            <a:lvl4pPr marL="1600200" indent="-22860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5pPr>
            <a:lvl6pPr marL="2514600" indent="-22860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7pPr>
            <a:lvl8pPr marL="3429000" indent="-22860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9pPr>
          </a:lstStyle>
          <a:p>
            <a:r>
              <a:rPr lang="ja-JP" altLang="en-US" sz="3200" b="1" dirty="0"/>
              <a:t>シーズ</a:t>
            </a:r>
            <a:br>
              <a:rPr lang="ja-JP" altLang="en-US" sz="3200" b="1" dirty="0"/>
            </a:br>
            <a:r>
              <a:rPr lang="ja-JP" altLang="en-US" sz="1600" b="1" dirty="0"/>
              <a:t>デバイスやソフトウェアテクノロジー</a:t>
            </a:r>
            <a:endParaRPr lang="en-US" altLang="ja-JP" sz="1800" dirty="0"/>
          </a:p>
        </p:txBody>
      </p:sp>
      <p:sp>
        <p:nvSpPr>
          <p:cNvPr id="12" name="コンテンツ プレースホルダー 1">
            <a:extLst>
              <a:ext uri="{FF2B5EF4-FFF2-40B4-BE49-F238E27FC236}">
                <a16:creationId xmlns:a16="http://schemas.microsoft.com/office/drawing/2014/main" id="{2802F3B0-D41F-4572-99C6-930E1DD3AACF}"/>
              </a:ext>
            </a:extLst>
          </p:cNvPr>
          <p:cNvSpPr txBox="1">
            <a:spLocks/>
          </p:cNvSpPr>
          <p:nvPr/>
        </p:nvSpPr>
        <p:spPr>
          <a:xfrm>
            <a:off x="3260900" y="826253"/>
            <a:ext cx="5643412" cy="948097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>
            <a:defPPr>
              <a:defRPr lang="ja-JP"/>
            </a:defPPr>
            <a:lvl1pPr marL="45720" indent="0" algn="ctr" fontAlgn="auto">
              <a:spcBef>
                <a:spcPct val="20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Arial" pitchFamily="34" charset="0"/>
              <a:buNone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3pPr>
            <a:lvl4pPr marL="1600200" indent="-22860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5pPr>
            <a:lvl6pPr marL="2514600" indent="-22860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7pPr>
            <a:lvl8pPr marL="3429000" indent="-22860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9pPr>
          </a:lstStyle>
          <a:p>
            <a:r>
              <a:rPr lang="ja-JP" altLang="en-US" sz="2000" dirty="0"/>
              <a:t>研究開発・プログラミング教育・コンテンツ参加</a:t>
            </a:r>
            <a:br>
              <a:rPr lang="ja-JP" altLang="en-US" sz="2000" dirty="0"/>
            </a:br>
            <a:r>
              <a:rPr lang="ja-JP" altLang="en-US" sz="2000" dirty="0"/>
              <a:t>介護機器リテラシーの教育・新しい教育</a:t>
            </a:r>
            <a:endParaRPr lang="en-US" altLang="ja-JP" sz="2000" dirty="0"/>
          </a:p>
        </p:txBody>
      </p:sp>
      <p:sp>
        <p:nvSpPr>
          <p:cNvPr id="13" name="円/楕円 28">
            <a:extLst>
              <a:ext uri="{FF2B5EF4-FFF2-40B4-BE49-F238E27FC236}">
                <a16:creationId xmlns:a16="http://schemas.microsoft.com/office/drawing/2014/main" id="{092F0FF4-9D89-4619-8F8C-E439DB546412}"/>
              </a:ext>
            </a:extLst>
          </p:cNvPr>
          <p:cNvSpPr/>
          <p:nvPr/>
        </p:nvSpPr>
        <p:spPr>
          <a:xfrm>
            <a:off x="2351584" y="4581128"/>
            <a:ext cx="3086338" cy="7200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A-OTF リュウミン Pro H-KL" pitchFamily="18" charset="-128"/>
              </a:rPr>
              <a:t>技術・経済</a:t>
            </a:r>
          </a:p>
        </p:txBody>
      </p:sp>
      <p:sp>
        <p:nvSpPr>
          <p:cNvPr id="14" name="円/楕円 25">
            <a:extLst>
              <a:ext uri="{FF2B5EF4-FFF2-40B4-BE49-F238E27FC236}">
                <a16:creationId xmlns:a16="http://schemas.microsoft.com/office/drawing/2014/main" id="{14D683F3-F73D-42A1-8D1D-30D85EE57F3E}"/>
              </a:ext>
            </a:extLst>
          </p:cNvPr>
          <p:cNvSpPr/>
          <p:nvPr/>
        </p:nvSpPr>
        <p:spPr>
          <a:xfrm>
            <a:off x="6364691" y="4592925"/>
            <a:ext cx="3028340" cy="7200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>
              <a:lnSpc>
                <a:spcPct val="90000"/>
              </a:lnSpc>
              <a:spcBef>
                <a:spcPts val="625"/>
              </a:spcBef>
              <a:buSzPct val="25000"/>
            </a:pPr>
            <a:r>
              <a:rPr lang="ja-JP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-OTF リュウミン Pro H-KL" panose="02020700000000000000" pitchFamily="18" charset="-128"/>
                <a:ea typeface="A-OTF リュウミン Pro H-KL" panose="02020700000000000000" pitchFamily="18" charset="-128"/>
                <a:sym typeface="Calibri" pitchFamily="34" charset="0"/>
              </a:rPr>
              <a:t>現場・施設スタッフ</a:t>
            </a:r>
          </a:p>
          <a:p>
            <a:pPr algn="ctr">
              <a:lnSpc>
                <a:spcPct val="90000"/>
              </a:lnSpc>
              <a:spcBef>
                <a:spcPts val="625"/>
              </a:spcBef>
              <a:buSzPct val="25000"/>
            </a:pPr>
            <a:r>
              <a:rPr lang="ja-JP" altLang="en-US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-OTF リュウミン Pro H-KL" panose="02020700000000000000" pitchFamily="18" charset="-128"/>
                <a:ea typeface="A-OTF リュウミン Pro H-KL" panose="02020700000000000000" pitchFamily="18" charset="-128"/>
                <a:sym typeface="Calibri" pitchFamily="34" charset="0"/>
              </a:rPr>
              <a:t>利用者</a:t>
            </a:r>
            <a:endParaRPr lang="ja-JP" altLang="ja-JP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-OTF リュウミン Pro H-KL" panose="02020700000000000000" pitchFamily="18" charset="-128"/>
              <a:ea typeface="A-OTF リュウミン Pro H-KL" panose="02020700000000000000" pitchFamily="18" charset="-128"/>
              <a:sym typeface="Calibri" pitchFamily="34" charset="0"/>
            </a:endParaRPr>
          </a:p>
        </p:txBody>
      </p:sp>
      <p:sp>
        <p:nvSpPr>
          <p:cNvPr id="15" name="コンテンツ プレースホルダー 1">
            <a:extLst>
              <a:ext uri="{FF2B5EF4-FFF2-40B4-BE49-F238E27FC236}">
                <a16:creationId xmlns:a16="http://schemas.microsoft.com/office/drawing/2014/main" id="{5213A1A0-F051-4A3D-BCF7-BC37EE27CADD}"/>
              </a:ext>
            </a:extLst>
          </p:cNvPr>
          <p:cNvSpPr txBox="1">
            <a:spLocks/>
          </p:cNvSpPr>
          <p:nvPr/>
        </p:nvSpPr>
        <p:spPr>
          <a:xfrm>
            <a:off x="6456040" y="5383479"/>
            <a:ext cx="3483497" cy="860913"/>
          </a:xfrm>
          <a:prstGeom prst="rect">
            <a:avLst/>
          </a:prstGeom>
          <a:solidFill>
            <a:schemeClr val="bg1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>
            <a:defPPr>
              <a:defRPr lang="ja-JP"/>
            </a:defPPr>
            <a:lvl1pPr marL="45720" indent="0" algn="ctr" fontAlgn="auto">
              <a:spcBef>
                <a:spcPct val="20000"/>
              </a:spcBef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Arial" pitchFamily="34" charset="0"/>
              <a:buNone/>
              <a:defRPr sz="900">
                <a:solidFill>
                  <a:schemeClr val="tx1"/>
                </a:solidFill>
                <a:latin typeface="+mj-lt"/>
              </a:defRPr>
            </a:lvl1pPr>
            <a:lvl2pPr marL="742950" indent="-28575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3pPr>
            <a:lvl4pPr marL="1600200" indent="-22860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5pPr>
            <a:lvl6pPr marL="2514600" indent="-22860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7pPr>
            <a:lvl8pPr marL="3429000" indent="-22860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9pPr>
          </a:lstStyle>
          <a:p>
            <a:r>
              <a:rPr lang="ja-JP" altLang="en-US" sz="3200" b="1" dirty="0"/>
              <a:t>ニーズ</a:t>
            </a:r>
            <a:br>
              <a:rPr lang="ja-JP" altLang="en-US" sz="1800" dirty="0"/>
            </a:br>
            <a:r>
              <a:rPr lang="ja-JP" altLang="en-US" sz="1800" dirty="0"/>
              <a:t>課題</a:t>
            </a:r>
            <a:endParaRPr lang="en-US" altLang="ja-JP" sz="1800" dirty="0"/>
          </a:p>
        </p:txBody>
      </p:sp>
      <p:pic>
        <p:nvPicPr>
          <p:cNvPr id="16" name="図 15" descr="ロゴ&#10;&#10;自動的に生成された説明">
            <a:extLst>
              <a:ext uri="{FF2B5EF4-FFF2-40B4-BE49-F238E27FC236}">
                <a16:creationId xmlns:a16="http://schemas.microsoft.com/office/drawing/2014/main" id="{3ECC25B2-7FE5-479A-A670-654D557888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3134097"/>
            <a:ext cx="3476625" cy="942975"/>
          </a:xfrm>
          <a:prstGeom prst="rect">
            <a:avLst/>
          </a:prstGeom>
        </p:spPr>
      </p:pic>
      <p:sp>
        <p:nvSpPr>
          <p:cNvPr id="17" name="タイトル 1">
            <a:extLst>
              <a:ext uri="{FF2B5EF4-FFF2-40B4-BE49-F238E27FC236}">
                <a16:creationId xmlns:a16="http://schemas.microsoft.com/office/drawing/2014/main" id="{E56903CB-BD96-4A81-9669-5680363F5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7608" y="47467"/>
            <a:ext cx="8928992" cy="646331"/>
          </a:xfrm>
        </p:spPr>
        <p:txBody>
          <a:bodyPr/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共創・共に作る</a:t>
            </a:r>
          </a:p>
        </p:txBody>
      </p:sp>
    </p:spTree>
    <p:extLst>
      <p:ext uri="{BB962C8B-B14F-4D97-AF65-F5344CB8AC3E}">
        <p14:creationId xmlns:p14="http://schemas.microsoft.com/office/powerpoint/2010/main" val="101881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誕生日ケーキの写真のコラージュ｜｜｜ｐ&#10;&#10;低い精度で自動的に生成された説明">
            <a:extLst>
              <a:ext uri="{FF2B5EF4-FFF2-40B4-BE49-F238E27FC236}">
                <a16:creationId xmlns:a16="http://schemas.microsoft.com/office/drawing/2014/main" id="{5B1FD20E-FA12-40D6-BAB1-7D347DDA07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226468"/>
            <a:ext cx="2895644" cy="1628800"/>
          </a:xfrm>
          <a:prstGeom prst="rect">
            <a:avLst/>
          </a:prstGeom>
        </p:spPr>
      </p:pic>
      <p:pic>
        <p:nvPicPr>
          <p:cNvPr id="6" name="図 5" descr="草, グリーン, ケーキ, 男 が含まれている画像&#10;&#10;自動的に生成された説明">
            <a:extLst>
              <a:ext uri="{FF2B5EF4-FFF2-40B4-BE49-F238E27FC236}">
                <a16:creationId xmlns:a16="http://schemas.microsoft.com/office/drawing/2014/main" id="{34D1FA08-1C9C-4060-819C-50400CA2FB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511" y="1226468"/>
            <a:ext cx="2895645" cy="1628800"/>
          </a:xfrm>
          <a:prstGeom prst="rect">
            <a:avLst/>
          </a:prstGeom>
        </p:spPr>
      </p:pic>
      <p:pic>
        <p:nvPicPr>
          <p:cNvPr id="8" name="図 7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6E8DB1D-B0F3-4C65-9936-5D5450A3EB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584" y="1226468"/>
            <a:ext cx="2895643" cy="1628800"/>
          </a:xfrm>
          <a:prstGeom prst="rect">
            <a:avLst/>
          </a:prstGeom>
        </p:spPr>
      </p:pic>
      <p:pic>
        <p:nvPicPr>
          <p:cNvPr id="10" name="図 9" descr="レゴ, おもちゃ, コンピュータ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8273D837-4AB1-47B6-9A57-6091938246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2855268"/>
            <a:ext cx="2895644" cy="16288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965AC16-11EE-4459-A681-45FE40E598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397" y="2854474"/>
            <a:ext cx="2895644" cy="1628800"/>
          </a:xfrm>
          <a:prstGeom prst="rect">
            <a:avLst/>
          </a:prstGeom>
        </p:spPr>
      </p:pic>
      <p:pic>
        <p:nvPicPr>
          <p:cNvPr id="14" name="図 13" descr="誕生日, 小さい, 座る, ケーキ が含まれている画像&#10;&#10;自動的に生成された説明">
            <a:extLst>
              <a:ext uri="{FF2B5EF4-FFF2-40B4-BE49-F238E27FC236}">
                <a16:creationId xmlns:a16="http://schemas.microsoft.com/office/drawing/2014/main" id="{FD24A90F-9932-4F25-A0E8-C89C085E99E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584" y="2854474"/>
            <a:ext cx="2895645" cy="1628800"/>
          </a:xfrm>
          <a:prstGeom prst="rect">
            <a:avLst/>
          </a:prstGeom>
        </p:spPr>
      </p:pic>
      <p:pic>
        <p:nvPicPr>
          <p:cNvPr id="16" name="図 15" descr="ノートパソコン, 座る, コンピュータ, 部屋 が含まれている画像&#10;&#10;自動的に生成された説明">
            <a:extLst>
              <a:ext uri="{FF2B5EF4-FFF2-40B4-BE49-F238E27FC236}">
                <a16:creationId xmlns:a16="http://schemas.microsoft.com/office/drawing/2014/main" id="{778744FA-A8B1-4618-97BF-B5956D6FBB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800" y="4500736"/>
            <a:ext cx="2895644" cy="1628800"/>
          </a:xfrm>
          <a:prstGeom prst="rect">
            <a:avLst/>
          </a:prstGeom>
        </p:spPr>
      </p:pic>
      <p:pic>
        <p:nvPicPr>
          <p:cNvPr id="18" name="図 17" descr="写真, 異なる, 草, カラフル が含まれている画像&#10;&#10;自動的に生成された説明">
            <a:extLst>
              <a:ext uri="{FF2B5EF4-FFF2-40B4-BE49-F238E27FC236}">
                <a16:creationId xmlns:a16="http://schemas.microsoft.com/office/drawing/2014/main" id="{7B10C8CC-BCF8-4864-AD9F-A07596956C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511" y="4483275"/>
            <a:ext cx="2894233" cy="1628006"/>
          </a:xfrm>
          <a:prstGeom prst="rect">
            <a:avLst/>
          </a:prstGeom>
        </p:spPr>
      </p:pic>
      <p:pic>
        <p:nvPicPr>
          <p:cNvPr id="20" name="図 19" descr="猫, メーター, 駐車, 時計 が含まれている画像&#10;&#10;自動的に生成された説明">
            <a:extLst>
              <a:ext uri="{FF2B5EF4-FFF2-40B4-BE49-F238E27FC236}">
                <a16:creationId xmlns:a16="http://schemas.microsoft.com/office/drawing/2014/main" id="{F10C0754-F52B-443B-8C12-FDE961EBE2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788" y="4509120"/>
            <a:ext cx="2979724" cy="1676095"/>
          </a:xfrm>
          <a:prstGeom prst="rect">
            <a:avLst/>
          </a:prstGeom>
        </p:spPr>
      </p:pic>
      <p:sp>
        <p:nvSpPr>
          <p:cNvPr id="21" name="タイトル 1">
            <a:extLst>
              <a:ext uri="{FF2B5EF4-FFF2-40B4-BE49-F238E27FC236}">
                <a16:creationId xmlns:a16="http://schemas.microsoft.com/office/drawing/2014/main" id="{F7B17113-43E9-4859-9A73-55D8DF4B9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9576" y="47467"/>
            <a:ext cx="8928992" cy="646331"/>
          </a:xfrm>
        </p:spPr>
        <p:txBody>
          <a:bodyPr/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導入施設や大学病院からのニーズ</a:t>
            </a:r>
          </a:p>
        </p:txBody>
      </p:sp>
    </p:spTree>
    <p:extLst>
      <p:ext uri="{BB962C8B-B14F-4D97-AF65-F5344CB8AC3E}">
        <p14:creationId xmlns:p14="http://schemas.microsoft.com/office/powerpoint/2010/main" val="358106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D8A46053-8728-44B6-832C-98D639D97431}"/>
              </a:ext>
            </a:extLst>
          </p:cNvPr>
          <p:cNvSpPr/>
          <p:nvPr/>
        </p:nvSpPr>
        <p:spPr bwMode="auto">
          <a:xfrm>
            <a:off x="6697730" y="2066867"/>
            <a:ext cx="2781673" cy="1858636"/>
          </a:xfrm>
          <a:prstGeom prst="rect">
            <a:avLst/>
          </a:prstGeom>
          <a:noFill/>
          <a:ln w="2857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l"/>
            <a:endParaRPr lang="ja-JP" altLang="en-US" dirty="0"/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E8991BC6-4B03-405C-AFD5-E835C37FB8B3}"/>
              </a:ext>
            </a:extLst>
          </p:cNvPr>
          <p:cNvSpPr/>
          <p:nvPr/>
        </p:nvSpPr>
        <p:spPr bwMode="auto">
          <a:xfrm>
            <a:off x="2561781" y="2103273"/>
            <a:ext cx="2781673" cy="1858636"/>
          </a:xfrm>
          <a:prstGeom prst="rect">
            <a:avLst/>
          </a:prstGeom>
          <a:noFill/>
          <a:ln w="2857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l"/>
            <a:endParaRPr lang="ja-JP" altLang="en-US" dirty="0"/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8E2FC984-A9DC-4407-81A0-75F261EE9212}"/>
              </a:ext>
            </a:extLst>
          </p:cNvPr>
          <p:cNvSpPr/>
          <p:nvPr/>
        </p:nvSpPr>
        <p:spPr bwMode="auto">
          <a:xfrm>
            <a:off x="6740681" y="4147553"/>
            <a:ext cx="2781673" cy="1858636"/>
          </a:xfrm>
          <a:prstGeom prst="rect">
            <a:avLst/>
          </a:prstGeom>
          <a:noFill/>
          <a:ln w="2857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l"/>
            <a:endParaRPr lang="ja-JP" altLang="en-US" dirty="0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1C41995-CC7A-411C-B984-5F56BD2BB0FD}"/>
              </a:ext>
            </a:extLst>
          </p:cNvPr>
          <p:cNvSpPr/>
          <p:nvPr/>
        </p:nvSpPr>
        <p:spPr bwMode="auto">
          <a:xfrm>
            <a:off x="2594249" y="4147553"/>
            <a:ext cx="2781673" cy="1858636"/>
          </a:xfrm>
          <a:prstGeom prst="rect">
            <a:avLst/>
          </a:prstGeom>
          <a:noFill/>
          <a:ln w="28575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l"/>
            <a:endParaRPr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E5252B7-84DB-45FB-936A-03387AED2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0363" y="6453336"/>
            <a:ext cx="2844800" cy="365125"/>
          </a:xfrm>
        </p:spPr>
        <p:txBody>
          <a:bodyPr/>
          <a:lstStyle/>
          <a:p>
            <a:fld id="{D9550142-B990-490A-A107-ED7302A7FD52}" type="slidenum">
              <a:rPr kumimoji="1" lang="ja-JP" altLang="en-US" smtClean="0"/>
              <a:t>28</a:t>
            </a:fld>
            <a:endParaRPr kumimoji="1" lang="ja-JP" altLang="en-US"/>
          </a:p>
        </p:txBody>
      </p:sp>
      <p:sp>
        <p:nvSpPr>
          <p:cNvPr id="13" name="コンテンツ プレースホルダー 2">
            <a:extLst>
              <a:ext uri="{FF2B5EF4-FFF2-40B4-BE49-F238E27FC236}">
                <a16:creationId xmlns:a16="http://schemas.microsoft.com/office/drawing/2014/main" id="{49CE545C-4348-4938-9618-0B0F6D1E41F3}"/>
              </a:ext>
            </a:extLst>
          </p:cNvPr>
          <p:cNvSpPr txBox="1">
            <a:spLocks/>
          </p:cNvSpPr>
          <p:nvPr/>
        </p:nvSpPr>
        <p:spPr>
          <a:xfrm>
            <a:off x="2326463" y="891841"/>
            <a:ext cx="8145021" cy="1241017"/>
          </a:xfrm>
          <a:prstGeom prst="rect">
            <a:avLst/>
          </a:prstGeom>
          <a:noFill/>
          <a:ln w="19050"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l"/>
              <a:defRPr kumimoji="1" sz="20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kumimoji="1" sz="14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kumimoji="1" sz="105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fontAlgn="base">
              <a:spcBef>
                <a:spcPct val="0"/>
              </a:spcBef>
              <a:buNone/>
            </a:pPr>
            <a:r>
              <a:rPr lang="ja-JP" altLang="en-US" sz="1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●</a:t>
            </a:r>
            <a:r>
              <a:rPr lang="ja-JP" altLang="en-US" sz="1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センサー技術を生かした、楽しみたくなる・動きたくなる仕組み</a:t>
            </a:r>
            <a:endParaRPr lang="en-US" altLang="ja-JP" sz="1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fontAlgn="base">
              <a:spcBef>
                <a:spcPct val="0"/>
              </a:spcBef>
              <a:buNone/>
            </a:pPr>
            <a:r>
              <a:rPr lang="ja-JP" altLang="en-US" sz="1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●</a:t>
            </a:r>
            <a:r>
              <a:rPr lang="ja-JP" altLang="en-US" sz="1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大学や学生、国際的な開発連携を行い様々な課題解決システム</a:t>
            </a:r>
            <a:endParaRPr lang="en-US" altLang="ja-JP" sz="1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fontAlgn="base">
              <a:spcBef>
                <a:spcPct val="0"/>
              </a:spcBef>
              <a:buNone/>
            </a:pPr>
            <a:r>
              <a:rPr lang="ja-JP" altLang="en-US" sz="1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●</a:t>
            </a:r>
            <a:r>
              <a:rPr lang="ja-JP" altLang="en-US" sz="1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年齢疾患問わず集える笑顔のコミュニティ</a:t>
            </a:r>
            <a:endParaRPr lang="en-US" altLang="ja-JP" sz="1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fontAlgn="base">
              <a:lnSpc>
                <a:spcPct val="150000"/>
              </a:lnSpc>
              <a:spcBef>
                <a:spcPct val="0"/>
              </a:spcBef>
              <a:buNone/>
            </a:pPr>
            <a:endParaRPr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コンテンツ プレースホルダー 2">
            <a:extLst>
              <a:ext uri="{FF2B5EF4-FFF2-40B4-BE49-F238E27FC236}">
                <a16:creationId xmlns:a16="http://schemas.microsoft.com/office/drawing/2014/main" id="{45276BCC-503F-4D8B-A02B-BD4B6D467CB5}"/>
              </a:ext>
            </a:extLst>
          </p:cNvPr>
          <p:cNvSpPr txBox="1">
            <a:spLocks/>
          </p:cNvSpPr>
          <p:nvPr/>
        </p:nvSpPr>
        <p:spPr>
          <a:xfrm>
            <a:off x="2055687" y="5992770"/>
            <a:ext cx="8064896" cy="252295"/>
          </a:xfrm>
          <a:prstGeom prst="rect">
            <a:avLst/>
          </a:prstGeom>
          <a:noFill/>
          <a:ln w="19050"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l"/>
              <a:defRPr kumimoji="1" sz="20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kumimoji="1" sz="14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kumimoji="1" sz="105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fontAlgn="base">
              <a:lnSpc>
                <a:spcPct val="150000"/>
              </a:lnSpc>
              <a:spcBef>
                <a:spcPct val="0"/>
              </a:spcBef>
              <a:buNone/>
            </a:pPr>
            <a:r>
              <a:rPr lang="ja-JP" altLang="en-US" sz="1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持続可能な成長型プラットフォ</a:t>
            </a:r>
            <a:r>
              <a:rPr lang="ja-JP" altLang="en-US" sz="1800" b="1" i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ー</a:t>
            </a:r>
            <a:r>
              <a:rPr lang="ja-JP" altLang="en-US" sz="1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ムでヘルスケア基盤を構築する</a:t>
            </a:r>
            <a:endParaRPr lang="en-US" altLang="ja-JP" sz="1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fontAlgn="base">
              <a:lnSpc>
                <a:spcPct val="150000"/>
              </a:lnSpc>
              <a:spcBef>
                <a:spcPct val="0"/>
              </a:spcBef>
              <a:buNone/>
            </a:pPr>
            <a:endParaRPr lang="ja-JP" altLang="en-US" sz="133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コンテンツ プレースホルダー 2">
            <a:extLst>
              <a:ext uri="{FF2B5EF4-FFF2-40B4-BE49-F238E27FC236}">
                <a16:creationId xmlns:a16="http://schemas.microsoft.com/office/drawing/2014/main" id="{0F4E73F2-58C0-434D-B2EE-83E7F1EF4771}"/>
              </a:ext>
            </a:extLst>
          </p:cNvPr>
          <p:cNvSpPr txBox="1">
            <a:spLocks/>
          </p:cNvSpPr>
          <p:nvPr/>
        </p:nvSpPr>
        <p:spPr>
          <a:xfrm>
            <a:off x="9640602" y="5700769"/>
            <a:ext cx="2216039" cy="3485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0" tIns="0" rIns="0" bIns="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l"/>
              <a:defRPr kumimoji="1" sz="20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kumimoji="1" sz="14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kumimoji="1" sz="105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fontAlgn="base">
              <a:lnSpc>
                <a:spcPct val="150000"/>
              </a:lnSpc>
              <a:spcBef>
                <a:spcPct val="0"/>
              </a:spcBef>
              <a:buNone/>
            </a:pPr>
            <a:r>
              <a:rPr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リハビリテーション</a:t>
            </a:r>
            <a:endParaRPr lang="ja-JP" altLang="en-US" sz="1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E153E5E4-E65B-40E9-B3A4-2838DD8BB3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3" t="23254" r="-543" b="34890"/>
          <a:stretch/>
        </p:blipFill>
        <p:spPr>
          <a:xfrm>
            <a:off x="232274" y="2020413"/>
            <a:ext cx="2216039" cy="14760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99708511-7FAD-4DA9-A4E4-8170B4F8D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42" y="4221089"/>
            <a:ext cx="2252879" cy="15634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C24CDB89-E6F0-4F02-B470-80444158C3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05" t="12497" r="6527" b="2880"/>
          <a:stretch/>
        </p:blipFill>
        <p:spPr>
          <a:xfrm>
            <a:off x="9670928" y="4149080"/>
            <a:ext cx="2182237" cy="15600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308F8E83-8087-4A19-AFCA-C38C45C079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2614" y="1727146"/>
            <a:ext cx="2216039" cy="1630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7" name="フリーフォーム: 図形 26">
            <a:extLst>
              <a:ext uri="{FF2B5EF4-FFF2-40B4-BE49-F238E27FC236}">
                <a16:creationId xmlns:a16="http://schemas.microsoft.com/office/drawing/2014/main" id="{2B624AB4-93FB-4A01-A14B-15E78719E063}"/>
              </a:ext>
            </a:extLst>
          </p:cNvPr>
          <p:cNvSpPr/>
          <p:nvPr/>
        </p:nvSpPr>
        <p:spPr>
          <a:xfrm>
            <a:off x="4616642" y="2631374"/>
            <a:ext cx="1444857" cy="1453495"/>
          </a:xfrm>
          <a:custGeom>
            <a:avLst/>
            <a:gdLst>
              <a:gd name="connsiteX0" fmla="*/ 0 w 1090883"/>
              <a:gd name="connsiteY0" fmla="*/ 1090883 h 1090883"/>
              <a:gd name="connsiteX1" fmla="*/ 1090883 w 1090883"/>
              <a:gd name="connsiteY1" fmla="*/ 0 h 1090883"/>
              <a:gd name="connsiteX2" fmla="*/ 1090883 w 1090883"/>
              <a:gd name="connsiteY2" fmla="*/ 1090883 h 1090883"/>
              <a:gd name="connsiteX3" fmla="*/ 0 w 1090883"/>
              <a:gd name="connsiteY3" fmla="*/ 1090883 h 109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0883" h="1090883">
                <a:moveTo>
                  <a:pt x="0" y="1090883"/>
                </a:moveTo>
                <a:cubicBezTo>
                  <a:pt x="0" y="488405"/>
                  <a:pt x="488405" y="0"/>
                  <a:pt x="1090883" y="0"/>
                </a:cubicBezTo>
                <a:lnTo>
                  <a:pt x="1090883" y="1090883"/>
                </a:lnTo>
                <a:lnTo>
                  <a:pt x="0" y="109088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7744" tIns="288000" rIns="78232" bIns="78232" numCol="1" spcCol="1270" anchor="ctr" anchorCtr="0">
            <a:noAutofit/>
          </a:bodyPr>
          <a:lstStyle/>
          <a:p>
            <a:pPr algn="ctr" defTabSz="488938">
              <a:lnSpc>
                <a:spcPts val="1000"/>
              </a:lnSpc>
              <a:spcBef>
                <a:spcPct val="0"/>
              </a:spcBef>
              <a:spcAft>
                <a:spcPct val="35000"/>
              </a:spcAft>
            </a:pP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自治体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 defTabSz="488938">
              <a:lnSpc>
                <a:spcPts val="1000"/>
              </a:lnSpc>
              <a:spcBef>
                <a:spcPct val="0"/>
              </a:spcBef>
              <a:spcAft>
                <a:spcPct val="35000"/>
              </a:spcAft>
            </a:pP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国際</a:t>
            </a:r>
          </a:p>
          <a:p>
            <a:pPr algn="ctr" defTabSz="488938">
              <a:lnSpc>
                <a:spcPts val="1000"/>
              </a:lnSpc>
              <a:spcBef>
                <a:spcPct val="0"/>
              </a:spcBef>
              <a:spcAft>
                <a:spcPct val="35000"/>
              </a:spcAft>
            </a:pP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連携</a:t>
            </a:r>
          </a:p>
        </p:txBody>
      </p:sp>
      <p:sp>
        <p:nvSpPr>
          <p:cNvPr id="28" name="フリーフォーム: 図形 27">
            <a:extLst>
              <a:ext uri="{FF2B5EF4-FFF2-40B4-BE49-F238E27FC236}">
                <a16:creationId xmlns:a16="http://schemas.microsoft.com/office/drawing/2014/main" id="{926E127B-1953-487A-A3FF-953BBA1DAD0C}"/>
              </a:ext>
            </a:extLst>
          </p:cNvPr>
          <p:cNvSpPr/>
          <p:nvPr/>
        </p:nvSpPr>
        <p:spPr>
          <a:xfrm>
            <a:off x="6108240" y="2631374"/>
            <a:ext cx="1444857" cy="1453495"/>
          </a:xfrm>
          <a:custGeom>
            <a:avLst/>
            <a:gdLst>
              <a:gd name="connsiteX0" fmla="*/ 0 w 1090883"/>
              <a:gd name="connsiteY0" fmla="*/ 1090883 h 1090883"/>
              <a:gd name="connsiteX1" fmla="*/ 1090883 w 1090883"/>
              <a:gd name="connsiteY1" fmla="*/ 0 h 1090883"/>
              <a:gd name="connsiteX2" fmla="*/ 1090883 w 1090883"/>
              <a:gd name="connsiteY2" fmla="*/ 1090883 h 1090883"/>
              <a:gd name="connsiteX3" fmla="*/ 0 w 1090883"/>
              <a:gd name="connsiteY3" fmla="*/ 1090883 h 109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0883" h="1090883">
                <a:moveTo>
                  <a:pt x="0" y="0"/>
                </a:moveTo>
                <a:cubicBezTo>
                  <a:pt x="602478" y="0"/>
                  <a:pt x="1090883" y="488405"/>
                  <a:pt x="1090883" y="1090883"/>
                </a:cubicBezTo>
                <a:lnTo>
                  <a:pt x="0" y="109088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8232" tIns="288000" rIns="397744" bIns="78232" numCol="1" spcCol="1270" anchor="ctr" anchorCtr="0">
            <a:noAutofit/>
          </a:bodyPr>
          <a:lstStyle/>
          <a:p>
            <a:pPr algn="ctr" defTabSz="488938">
              <a:lnSpc>
                <a:spcPts val="1000"/>
              </a:lnSpc>
              <a:spcBef>
                <a:spcPct val="0"/>
              </a:spcBef>
              <a:spcAft>
                <a:spcPct val="35000"/>
              </a:spcAft>
            </a:pP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企業</a:t>
            </a:r>
          </a:p>
          <a:p>
            <a:pPr algn="ctr" defTabSz="488938">
              <a:lnSpc>
                <a:spcPts val="1000"/>
              </a:lnSpc>
              <a:spcBef>
                <a:spcPct val="0"/>
              </a:spcBef>
              <a:spcAft>
                <a:spcPct val="35000"/>
              </a:spcAft>
            </a:pP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技術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 defTabSz="488938">
              <a:lnSpc>
                <a:spcPts val="1000"/>
              </a:lnSpc>
              <a:spcBef>
                <a:spcPct val="0"/>
              </a:spcBef>
              <a:spcAft>
                <a:spcPct val="35000"/>
              </a:spcAft>
            </a:pP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連携</a:t>
            </a:r>
          </a:p>
        </p:txBody>
      </p:sp>
      <p:sp>
        <p:nvSpPr>
          <p:cNvPr id="29" name="フリーフォーム: 図形 28">
            <a:extLst>
              <a:ext uri="{FF2B5EF4-FFF2-40B4-BE49-F238E27FC236}">
                <a16:creationId xmlns:a16="http://schemas.microsoft.com/office/drawing/2014/main" id="{FCC126A1-BDAE-4FCC-A1BE-8C2D3921B4F6}"/>
              </a:ext>
            </a:extLst>
          </p:cNvPr>
          <p:cNvSpPr/>
          <p:nvPr/>
        </p:nvSpPr>
        <p:spPr>
          <a:xfrm>
            <a:off x="6116164" y="4087917"/>
            <a:ext cx="1444857" cy="1453497"/>
          </a:xfrm>
          <a:custGeom>
            <a:avLst/>
            <a:gdLst>
              <a:gd name="connsiteX0" fmla="*/ 0 w 1090883"/>
              <a:gd name="connsiteY0" fmla="*/ 1090883 h 1090883"/>
              <a:gd name="connsiteX1" fmla="*/ 1090883 w 1090883"/>
              <a:gd name="connsiteY1" fmla="*/ 0 h 1090883"/>
              <a:gd name="connsiteX2" fmla="*/ 1090883 w 1090883"/>
              <a:gd name="connsiteY2" fmla="*/ 1090883 h 1090883"/>
              <a:gd name="connsiteX3" fmla="*/ 0 w 1090883"/>
              <a:gd name="connsiteY3" fmla="*/ 1090883 h 109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0883" h="1090883">
                <a:moveTo>
                  <a:pt x="1090883" y="0"/>
                </a:moveTo>
                <a:cubicBezTo>
                  <a:pt x="1090883" y="602478"/>
                  <a:pt x="602478" y="1090883"/>
                  <a:pt x="0" y="1090883"/>
                </a:cubicBezTo>
                <a:lnTo>
                  <a:pt x="0" y="0"/>
                </a:lnTo>
                <a:lnTo>
                  <a:pt x="1090883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120" tIns="180000" rIns="390632" bIns="390632" numCol="1" spcCol="1270" anchor="ctr" anchorCtr="0">
            <a:noAutofit/>
          </a:bodyPr>
          <a:lstStyle/>
          <a:p>
            <a:pPr algn="ctr" defTabSz="444489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福祉</a:t>
            </a:r>
            <a:b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医療</a:t>
            </a:r>
            <a:b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雇用</a:t>
            </a:r>
          </a:p>
        </p:txBody>
      </p:sp>
      <p:sp>
        <p:nvSpPr>
          <p:cNvPr id="30" name="フリーフォーム: 図形 29">
            <a:extLst>
              <a:ext uri="{FF2B5EF4-FFF2-40B4-BE49-F238E27FC236}">
                <a16:creationId xmlns:a16="http://schemas.microsoft.com/office/drawing/2014/main" id="{0EF29753-DAA1-422B-8723-8537B56B7EB3}"/>
              </a:ext>
            </a:extLst>
          </p:cNvPr>
          <p:cNvSpPr/>
          <p:nvPr/>
        </p:nvSpPr>
        <p:spPr>
          <a:xfrm>
            <a:off x="4624566" y="4087918"/>
            <a:ext cx="1444857" cy="1453495"/>
          </a:xfrm>
          <a:custGeom>
            <a:avLst/>
            <a:gdLst>
              <a:gd name="connsiteX0" fmla="*/ 0 w 1090883"/>
              <a:gd name="connsiteY0" fmla="*/ 1090883 h 1090883"/>
              <a:gd name="connsiteX1" fmla="*/ 1090883 w 1090883"/>
              <a:gd name="connsiteY1" fmla="*/ 0 h 1090883"/>
              <a:gd name="connsiteX2" fmla="*/ 1090883 w 1090883"/>
              <a:gd name="connsiteY2" fmla="*/ 1090883 h 1090883"/>
              <a:gd name="connsiteX3" fmla="*/ 0 w 1090883"/>
              <a:gd name="connsiteY3" fmla="*/ 1090883 h 109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0883" h="1090883">
                <a:moveTo>
                  <a:pt x="1090883" y="1090883"/>
                </a:moveTo>
                <a:cubicBezTo>
                  <a:pt x="488405" y="1090883"/>
                  <a:pt x="0" y="602478"/>
                  <a:pt x="0" y="0"/>
                </a:cubicBezTo>
                <a:lnTo>
                  <a:pt x="1090883" y="0"/>
                </a:lnTo>
                <a:lnTo>
                  <a:pt x="1090883" y="1090883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97744" tIns="252000" rIns="78232" bIns="397744" numCol="1" spcCol="1270" anchor="ctr" anchorCtr="0">
            <a:noAutofit/>
          </a:bodyPr>
          <a:lstStyle/>
          <a:p>
            <a:pPr algn="ctr" defTabSz="488938">
              <a:lnSpc>
                <a:spcPts val="1000"/>
              </a:lnSpc>
              <a:spcBef>
                <a:spcPct val="0"/>
              </a:spcBef>
              <a:spcAft>
                <a:spcPct val="35000"/>
              </a:spcAft>
            </a:pP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教育</a:t>
            </a:r>
          </a:p>
          <a:p>
            <a:pPr algn="ctr" defTabSz="488938">
              <a:lnSpc>
                <a:spcPts val="1000"/>
              </a:lnSpc>
              <a:spcBef>
                <a:spcPct val="0"/>
              </a:spcBef>
              <a:spcAft>
                <a:spcPct val="35000"/>
              </a:spcAft>
            </a:pP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研究</a:t>
            </a:r>
          </a:p>
          <a:p>
            <a:pPr algn="ctr" defTabSz="488938">
              <a:lnSpc>
                <a:spcPts val="1000"/>
              </a:lnSpc>
              <a:spcBef>
                <a:spcPct val="0"/>
              </a:spcBef>
              <a:spcAft>
                <a:spcPct val="35000"/>
              </a:spcAft>
            </a:pPr>
            <a:r>
              <a:rPr lang="ja-JP" altLang="en-US" sz="1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連携</a:t>
            </a:r>
            <a:endParaRPr lang="en-US" altLang="ja-JP" sz="16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フリーフォーム: 図形 30">
            <a:extLst>
              <a:ext uri="{FF2B5EF4-FFF2-40B4-BE49-F238E27FC236}">
                <a16:creationId xmlns:a16="http://schemas.microsoft.com/office/drawing/2014/main" id="{0C8B5EA6-10DF-4EF4-BB58-83EB8A247511}"/>
              </a:ext>
            </a:extLst>
          </p:cNvPr>
          <p:cNvSpPr/>
          <p:nvPr/>
        </p:nvSpPr>
        <p:spPr>
          <a:xfrm>
            <a:off x="7102433" y="4445288"/>
            <a:ext cx="1972175" cy="1379803"/>
          </a:xfrm>
          <a:custGeom>
            <a:avLst/>
            <a:gdLst>
              <a:gd name="connsiteX0" fmla="*/ 0 w 1244564"/>
              <a:gd name="connsiteY0" fmla="*/ 80620 h 806195"/>
              <a:gd name="connsiteX1" fmla="*/ 80620 w 1244564"/>
              <a:gd name="connsiteY1" fmla="*/ 0 h 806195"/>
              <a:gd name="connsiteX2" fmla="*/ 1163945 w 1244564"/>
              <a:gd name="connsiteY2" fmla="*/ 0 h 806195"/>
              <a:gd name="connsiteX3" fmla="*/ 1244565 w 1244564"/>
              <a:gd name="connsiteY3" fmla="*/ 80620 h 806195"/>
              <a:gd name="connsiteX4" fmla="*/ 1244564 w 1244564"/>
              <a:gd name="connsiteY4" fmla="*/ 725576 h 806195"/>
              <a:gd name="connsiteX5" fmla="*/ 1163944 w 1244564"/>
              <a:gd name="connsiteY5" fmla="*/ 806196 h 806195"/>
              <a:gd name="connsiteX6" fmla="*/ 80620 w 1244564"/>
              <a:gd name="connsiteY6" fmla="*/ 806195 h 806195"/>
              <a:gd name="connsiteX7" fmla="*/ 0 w 1244564"/>
              <a:gd name="connsiteY7" fmla="*/ 725575 h 806195"/>
              <a:gd name="connsiteX8" fmla="*/ 0 w 1244564"/>
              <a:gd name="connsiteY8" fmla="*/ 80620 h 806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4564" h="806195">
                <a:moveTo>
                  <a:pt x="0" y="80620"/>
                </a:moveTo>
                <a:cubicBezTo>
                  <a:pt x="0" y="36095"/>
                  <a:pt x="36095" y="0"/>
                  <a:pt x="80620" y="0"/>
                </a:cubicBezTo>
                <a:lnTo>
                  <a:pt x="1163945" y="0"/>
                </a:lnTo>
                <a:cubicBezTo>
                  <a:pt x="1208470" y="0"/>
                  <a:pt x="1244565" y="36095"/>
                  <a:pt x="1244565" y="80620"/>
                </a:cubicBezTo>
                <a:cubicBezTo>
                  <a:pt x="1244565" y="295605"/>
                  <a:pt x="1244564" y="510591"/>
                  <a:pt x="1244564" y="725576"/>
                </a:cubicBezTo>
                <a:cubicBezTo>
                  <a:pt x="1244564" y="770101"/>
                  <a:pt x="1208469" y="806196"/>
                  <a:pt x="1163944" y="806196"/>
                </a:cubicBezTo>
                <a:lnTo>
                  <a:pt x="80620" y="806195"/>
                </a:lnTo>
                <a:cubicBezTo>
                  <a:pt x="36095" y="806195"/>
                  <a:pt x="0" y="770100"/>
                  <a:pt x="0" y="725575"/>
                </a:cubicBezTo>
                <a:lnTo>
                  <a:pt x="0" y="8062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0" tIns="0" rIns="44379" bIns="44379" numCol="1" spcCol="1270" anchor="t" anchorCtr="0">
            <a:noAutofit/>
          </a:bodyPr>
          <a:lstStyle/>
          <a:p>
            <a:pPr lvl="1" defTabSz="31114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ja-JP" altLang="en-US" sz="1400" b="1" dirty="0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・生き甲斐の競争</a:t>
            </a:r>
          </a:p>
          <a:p>
            <a:pPr lvl="1" defTabSz="31114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・自動化・半自動化</a:t>
            </a:r>
          </a:p>
          <a:p>
            <a:pPr lvl="1" defTabSz="31114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・測定データ</a:t>
            </a:r>
          </a:p>
          <a:p>
            <a:pPr lvl="1" defTabSz="31114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・遠隔指導</a:t>
            </a:r>
            <a:r>
              <a:rPr lang="en-US" altLang="ja-JP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在宅雇用</a:t>
            </a:r>
            <a:r>
              <a:rPr lang="en-US" altLang="ja-JP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lang="ja-JP" altLang="en-US" sz="14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lvl="1" defTabSz="31114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・負荷軽減</a:t>
            </a:r>
          </a:p>
          <a:p>
            <a:pPr lvl="1" defTabSz="31114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・ニーズ提供　等</a:t>
            </a:r>
          </a:p>
          <a:p>
            <a:pPr lvl="1" defTabSz="31114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ja-JP" altLang="en-US" sz="1400" dirty="0"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57149" lvl="1" indent="-57149" defTabSz="26669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ja-JP" altLang="en-US" sz="1400" dirty="0"/>
          </a:p>
        </p:txBody>
      </p:sp>
      <p:sp>
        <p:nvSpPr>
          <p:cNvPr id="32" name="フリーフォーム: 図形 31">
            <a:extLst>
              <a:ext uri="{FF2B5EF4-FFF2-40B4-BE49-F238E27FC236}">
                <a16:creationId xmlns:a16="http://schemas.microsoft.com/office/drawing/2014/main" id="{38388101-795D-46DB-8E38-EECAE9198AC2}"/>
              </a:ext>
            </a:extLst>
          </p:cNvPr>
          <p:cNvSpPr/>
          <p:nvPr/>
        </p:nvSpPr>
        <p:spPr>
          <a:xfrm>
            <a:off x="2148355" y="4312619"/>
            <a:ext cx="2737984" cy="1591392"/>
          </a:xfrm>
          <a:custGeom>
            <a:avLst/>
            <a:gdLst>
              <a:gd name="connsiteX0" fmla="*/ 0 w 1672881"/>
              <a:gd name="connsiteY0" fmla="*/ 124566 h 1245660"/>
              <a:gd name="connsiteX1" fmla="*/ 124566 w 1672881"/>
              <a:gd name="connsiteY1" fmla="*/ 0 h 1245660"/>
              <a:gd name="connsiteX2" fmla="*/ 1548315 w 1672881"/>
              <a:gd name="connsiteY2" fmla="*/ 0 h 1245660"/>
              <a:gd name="connsiteX3" fmla="*/ 1672881 w 1672881"/>
              <a:gd name="connsiteY3" fmla="*/ 124566 h 1245660"/>
              <a:gd name="connsiteX4" fmla="*/ 1672881 w 1672881"/>
              <a:gd name="connsiteY4" fmla="*/ 1121094 h 1245660"/>
              <a:gd name="connsiteX5" fmla="*/ 1548315 w 1672881"/>
              <a:gd name="connsiteY5" fmla="*/ 1245660 h 1245660"/>
              <a:gd name="connsiteX6" fmla="*/ 124566 w 1672881"/>
              <a:gd name="connsiteY6" fmla="*/ 1245660 h 1245660"/>
              <a:gd name="connsiteX7" fmla="*/ 0 w 1672881"/>
              <a:gd name="connsiteY7" fmla="*/ 1121094 h 1245660"/>
              <a:gd name="connsiteX8" fmla="*/ 0 w 1672881"/>
              <a:gd name="connsiteY8" fmla="*/ 124566 h 1245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72881" h="1245660">
                <a:moveTo>
                  <a:pt x="0" y="124566"/>
                </a:moveTo>
                <a:cubicBezTo>
                  <a:pt x="0" y="55770"/>
                  <a:pt x="55770" y="0"/>
                  <a:pt x="124566" y="0"/>
                </a:cubicBezTo>
                <a:lnTo>
                  <a:pt x="1548315" y="0"/>
                </a:lnTo>
                <a:cubicBezTo>
                  <a:pt x="1617111" y="0"/>
                  <a:pt x="1672881" y="55770"/>
                  <a:pt x="1672881" y="124566"/>
                </a:cubicBezTo>
                <a:lnTo>
                  <a:pt x="1672881" y="1121094"/>
                </a:lnTo>
                <a:cubicBezTo>
                  <a:pt x="1672881" y="1189890"/>
                  <a:pt x="1617111" y="1245660"/>
                  <a:pt x="1548315" y="1245660"/>
                </a:cubicBezTo>
                <a:lnTo>
                  <a:pt x="124566" y="1245660"/>
                </a:lnTo>
                <a:cubicBezTo>
                  <a:pt x="55770" y="1245660"/>
                  <a:pt x="0" y="1189890"/>
                  <a:pt x="0" y="1121094"/>
                </a:cubicBezTo>
                <a:lnTo>
                  <a:pt x="0" y="12456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54033" tIns="0" rIns="0" bIns="54033" numCol="1" spcCol="1270" anchor="t" anchorCtr="0">
            <a:noAutofit/>
          </a:bodyPr>
          <a:lstStyle/>
          <a:p>
            <a:pPr lvl="1" defTabSz="31114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・知識シーズの共創</a:t>
            </a:r>
            <a:br>
              <a:rPr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・大学連携</a:t>
            </a:r>
          </a:p>
          <a:p>
            <a:pPr lvl="1" defTabSz="31114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・ビックデータの研究</a:t>
            </a:r>
            <a:br>
              <a:rPr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・プログラミング教育</a:t>
            </a:r>
          </a:p>
          <a:p>
            <a:pPr lvl="1" defTabSz="31114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lang="en-US" altLang="ja-JP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e</a:t>
            </a:r>
            <a:r>
              <a:rPr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スポーツ組み込み</a:t>
            </a:r>
          </a:p>
          <a:p>
            <a:pPr lvl="1" defTabSz="31114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lang="en-US" altLang="ja-JP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AI</a:t>
            </a:r>
            <a:r>
              <a:rPr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の構築</a:t>
            </a:r>
          </a:p>
          <a:p>
            <a:pPr lvl="1" defTabSz="31114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・コンテンツの参加　　等</a:t>
            </a:r>
          </a:p>
          <a:p>
            <a:pPr marL="57149" lvl="1" indent="-57149" defTabSz="35559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endParaRPr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3" name="フリーフォーム: 図形 32">
            <a:extLst>
              <a:ext uri="{FF2B5EF4-FFF2-40B4-BE49-F238E27FC236}">
                <a16:creationId xmlns:a16="http://schemas.microsoft.com/office/drawing/2014/main" id="{961A822C-993E-42BC-BBD9-9FA42854F977}"/>
              </a:ext>
            </a:extLst>
          </p:cNvPr>
          <p:cNvSpPr/>
          <p:nvPr/>
        </p:nvSpPr>
        <p:spPr>
          <a:xfrm>
            <a:off x="6951903" y="2166976"/>
            <a:ext cx="1868228" cy="1578471"/>
          </a:xfrm>
          <a:custGeom>
            <a:avLst/>
            <a:gdLst>
              <a:gd name="connsiteX0" fmla="*/ 0 w 1583048"/>
              <a:gd name="connsiteY0" fmla="*/ 80620 h 806195"/>
              <a:gd name="connsiteX1" fmla="*/ 80620 w 1583048"/>
              <a:gd name="connsiteY1" fmla="*/ 0 h 806195"/>
              <a:gd name="connsiteX2" fmla="*/ 1502429 w 1583048"/>
              <a:gd name="connsiteY2" fmla="*/ 0 h 806195"/>
              <a:gd name="connsiteX3" fmla="*/ 1583049 w 1583048"/>
              <a:gd name="connsiteY3" fmla="*/ 80620 h 806195"/>
              <a:gd name="connsiteX4" fmla="*/ 1583048 w 1583048"/>
              <a:gd name="connsiteY4" fmla="*/ 725576 h 806195"/>
              <a:gd name="connsiteX5" fmla="*/ 1502428 w 1583048"/>
              <a:gd name="connsiteY5" fmla="*/ 806196 h 806195"/>
              <a:gd name="connsiteX6" fmla="*/ 80620 w 1583048"/>
              <a:gd name="connsiteY6" fmla="*/ 806195 h 806195"/>
              <a:gd name="connsiteX7" fmla="*/ 0 w 1583048"/>
              <a:gd name="connsiteY7" fmla="*/ 725575 h 806195"/>
              <a:gd name="connsiteX8" fmla="*/ 0 w 1583048"/>
              <a:gd name="connsiteY8" fmla="*/ 80620 h 806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3048" h="806195">
                <a:moveTo>
                  <a:pt x="0" y="80620"/>
                </a:moveTo>
                <a:cubicBezTo>
                  <a:pt x="0" y="36095"/>
                  <a:pt x="36095" y="0"/>
                  <a:pt x="80620" y="0"/>
                </a:cubicBezTo>
                <a:lnTo>
                  <a:pt x="1502429" y="0"/>
                </a:lnTo>
                <a:cubicBezTo>
                  <a:pt x="1546954" y="0"/>
                  <a:pt x="1583049" y="36095"/>
                  <a:pt x="1583049" y="80620"/>
                </a:cubicBezTo>
                <a:cubicBezTo>
                  <a:pt x="1583049" y="295605"/>
                  <a:pt x="1583048" y="510591"/>
                  <a:pt x="1583048" y="725576"/>
                </a:cubicBezTo>
                <a:cubicBezTo>
                  <a:pt x="1583048" y="770101"/>
                  <a:pt x="1546953" y="806196"/>
                  <a:pt x="1502428" y="806196"/>
                </a:cubicBezTo>
                <a:lnTo>
                  <a:pt x="80620" y="806195"/>
                </a:lnTo>
                <a:cubicBezTo>
                  <a:pt x="36095" y="806195"/>
                  <a:pt x="0" y="770100"/>
                  <a:pt x="0" y="725575"/>
                </a:cubicBezTo>
                <a:lnTo>
                  <a:pt x="0" y="8062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0" tIns="44379" rIns="44379" bIns="245928" numCol="1" spcCol="1270" anchor="t" anchorCtr="0">
            <a:noAutofit/>
          </a:bodyPr>
          <a:lstStyle/>
          <a:p>
            <a:pPr lvl="1" defTabSz="31114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・連携技術の競争</a:t>
            </a:r>
          </a:p>
          <a:p>
            <a:pPr lvl="1" defTabSz="31114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・デバイス機器との連携</a:t>
            </a:r>
          </a:p>
          <a:p>
            <a:pPr lvl="1" defTabSz="31114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・指導ロボット連携</a:t>
            </a:r>
            <a:br>
              <a:rPr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・データ解析連携</a:t>
            </a:r>
            <a:br>
              <a:rPr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・販売連携</a:t>
            </a:r>
          </a:p>
          <a:p>
            <a:pPr lvl="1" defTabSz="31114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・コンテンツの参加</a:t>
            </a:r>
          </a:p>
          <a:p>
            <a:pPr lvl="1" defTabSz="31114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</a:t>
            </a:r>
            <a:r>
              <a:rPr lang="en-US" altLang="ja-JP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CSR/</a:t>
            </a:r>
            <a:r>
              <a:rPr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サービス　等</a:t>
            </a:r>
          </a:p>
        </p:txBody>
      </p:sp>
      <p:sp>
        <p:nvSpPr>
          <p:cNvPr id="34" name="フリーフォーム: 図形 33">
            <a:extLst>
              <a:ext uri="{FF2B5EF4-FFF2-40B4-BE49-F238E27FC236}">
                <a16:creationId xmlns:a16="http://schemas.microsoft.com/office/drawing/2014/main" id="{53A225DF-6153-47C3-A41E-172FC928AA4F}"/>
              </a:ext>
            </a:extLst>
          </p:cNvPr>
          <p:cNvSpPr/>
          <p:nvPr/>
        </p:nvSpPr>
        <p:spPr>
          <a:xfrm>
            <a:off x="2173071" y="2239631"/>
            <a:ext cx="1900811" cy="1539160"/>
          </a:xfrm>
          <a:custGeom>
            <a:avLst/>
            <a:gdLst>
              <a:gd name="connsiteX0" fmla="*/ 0 w 1702339"/>
              <a:gd name="connsiteY0" fmla="*/ 80620 h 806195"/>
              <a:gd name="connsiteX1" fmla="*/ 80620 w 1702339"/>
              <a:gd name="connsiteY1" fmla="*/ 0 h 806195"/>
              <a:gd name="connsiteX2" fmla="*/ 1621720 w 1702339"/>
              <a:gd name="connsiteY2" fmla="*/ 0 h 806195"/>
              <a:gd name="connsiteX3" fmla="*/ 1702340 w 1702339"/>
              <a:gd name="connsiteY3" fmla="*/ 80620 h 806195"/>
              <a:gd name="connsiteX4" fmla="*/ 1702339 w 1702339"/>
              <a:gd name="connsiteY4" fmla="*/ 725576 h 806195"/>
              <a:gd name="connsiteX5" fmla="*/ 1621719 w 1702339"/>
              <a:gd name="connsiteY5" fmla="*/ 806196 h 806195"/>
              <a:gd name="connsiteX6" fmla="*/ 80620 w 1702339"/>
              <a:gd name="connsiteY6" fmla="*/ 806195 h 806195"/>
              <a:gd name="connsiteX7" fmla="*/ 0 w 1702339"/>
              <a:gd name="connsiteY7" fmla="*/ 725575 h 806195"/>
              <a:gd name="connsiteX8" fmla="*/ 0 w 1702339"/>
              <a:gd name="connsiteY8" fmla="*/ 80620 h 806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2339" h="806195">
                <a:moveTo>
                  <a:pt x="0" y="80620"/>
                </a:moveTo>
                <a:cubicBezTo>
                  <a:pt x="0" y="36095"/>
                  <a:pt x="36095" y="0"/>
                  <a:pt x="80620" y="0"/>
                </a:cubicBezTo>
                <a:lnTo>
                  <a:pt x="1621720" y="0"/>
                </a:lnTo>
                <a:cubicBezTo>
                  <a:pt x="1666245" y="0"/>
                  <a:pt x="1702340" y="36095"/>
                  <a:pt x="1702340" y="80620"/>
                </a:cubicBezTo>
                <a:cubicBezTo>
                  <a:pt x="1702340" y="295605"/>
                  <a:pt x="1702339" y="510591"/>
                  <a:pt x="1702339" y="725576"/>
                </a:cubicBezTo>
                <a:cubicBezTo>
                  <a:pt x="1702339" y="770101"/>
                  <a:pt x="1666244" y="806196"/>
                  <a:pt x="1621719" y="806196"/>
                </a:cubicBezTo>
                <a:lnTo>
                  <a:pt x="80620" y="806195"/>
                </a:lnTo>
                <a:cubicBezTo>
                  <a:pt x="36095" y="806195"/>
                  <a:pt x="0" y="770100"/>
                  <a:pt x="0" y="725575"/>
                </a:cubicBezTo>
                <a:lnTo>
                  <a:pt x="0" y="8062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none" lIns="44379" tIns="44379" rIns="555081" bIns="245928" numCol="1" spcCol="1270" anchor="t" anchorCtr="0">
            <a:noAutofit/>
          </a:bodyPr>
          <a:lstStyle/>
          <a:p>
            <a:pPr lvl="1" defTabSz="31114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・連携力の競争</a:t>
            </a:r>
          </a:p>
          <a:p>
            <a:pPr lvl="1" defTabSz="31114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・介護医療保険負担軽減</a:t>
            </a:r>
          </a:p>
          <a:p>
            <a:pPr lvl="1" defTabSz="31114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・地域未病モデル</a:t>
            </a:r>
          </a:p>
          <a:p>
            <a:pPr lvl="1" defTabSz="31114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・連携機関</a:t>
            </a:r>
          </a:p>
          <a:p>
            <a:pPr lvl="1" defTabSz="31114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・国際連携</a:t>
            </a:r>
          </a:p>
          <a:p>
            <a:pPr lvl="1" defTabSz="31114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・新デジタル基準　等</a:t>
            </a:r>
          </a:p>
        </p:txBody>
      </p:sp>
      <p:pic>
        <p:nvPicPr>
          <p:cNvPr id="35" name="図 34">
            <a:extLst>
              <a:ext uri="{FF2B5EF4-FFF2-40B4-BE49-F238E27FC236}">
                <a16:creationId xmlns:a16="http://schemas.microsoft.com/office/drawing/2014/main" id="{98BC85AC-0000-44A0-961C-2D52D80385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52874" y="3775265"/>
            <a:ext cx="1670527" cy="518411"/>
          </a:xfrm>
          <a:prstGeom prst="rect">
            <a:avLst/>
          </a:prstGeom>
        </p:spPr>
      </p:pic>
      <p:sp>
        <p:nvSpPr>
          <p:cNvPr id="38" name="コンテンツ プレースホルダー 2">
            <a:extLst>
              <a:ext uri="{FF2B5EF4-FFF2-40B4-BE49-F238E27FC236}">
                <a16:creationId xmlns:a16="http://schemas.microsoft.com/office/drawing/2014/main" id="{0CD413EB-6C09-4119-8CA6-10ADA696BC8D}"/>
              </a:ext>
            </a:extLst>
          </p:cNvPr>
          <p:cNvSpPr txBox="1">
            <a:spLocks/>
          </p:cNvSpPr>
          <p:nvPr/>
        </p:nvSpPr>
        <p:spPr>
          <a:xfrm>
            <a:off x="207554" y="3539482"/>
            <a:ext cx="2216039" cy="24955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0" tIns="0" rIns="0" bIns="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l"/>
              <a:defRPr kumimoji="1" sz="20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kumimoji="1" sz="14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kumimoji="1" sz="105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fontAlgn="base">
              <a:lnSpc>
                <a:spcPct val="150000"/>
              </a:lnSpc>
              <a:spcBef>
                <a:spcPct val="0"/>
              </a:spcBef>
              <a:buNone/>
            </a:pPr>
            <a:r>
              <a:rPr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楽しく測定・改善と評価</a:t>
            </a:r>
          </a:p>
        </p:txBody>
      </p:sp>
      <p:sp>
        <p:nvSpPr>
          <p:cNvPr id="40" name="コンテンツ プレースホルダー 2">
            <a:extLst>
              <a:ext uri="{FF2B5EF4-FFF2-40B4-BE49-F238E27FC236}">
                <a16:creationId xmlns:a16="http://schemas.microsoft.com/office/drawing/2014/main" id="{1E2D909B-3EE6-41C8-B4AE-726EA718D3F3}"/>
              </a:ext>
            </a:extLst>
          </p:cNvPr>
          <p:cNvSpPr txBox="1">
            <a:spLocks/>
          </p:cNvSpPr>
          <p:nvPr/>
        </p:nvSpPr>
        <p:spPr>
          <a:xfrm>
            <a:off x="207554" y="5805265"/>
            <a:ext cx="2216039" cy="3696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0" tIns="0" rIns="0" bIns="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l"/>
              <a:defRPr kumimoji="1" sz="20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kumimoji="1" sz="14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kumimoji="1" sz="105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fontAlgn="base">
              <a:lnSpc>
                <a:spcPct val="150000"/>
              </a:lnSpc>
              <a:spcBef>
                <a:spcPct val="0"/>
              </a:spcBef>
              <a:buNone/>
            </a:pPr>
            <a:r>
              <a:rPr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課題解決</a:t>
            </a:r>
            <a:r>
              <a:rPr lang="ja-JP" altLang="en-US" sz="1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プログラミング</a:t>
            </a:r>
            <a:r>
              <a:rPr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教室</a:t>
            </a:r>
          </a:p>
        </p:txBody>
      </p:sp>
      <p:sp>
        <p:nvSpPr>
          <p:cNvPr id="44" name="コンテンツ プレースホルダー 2">
            <a:extLst>
              <a:ext uri="{FF2B5EF4-FFF2-40B4-BE49-F238E27FC236}">
                <a16:creationId xmlns:a16="http://schemas.microsoft.com/office/drawing/2014/main" id="{1B811519-FC56-4008-83C7-CD72828638B3}"/>
              </a:ext>
            </a:extLst>
          </p:cNvPr>
          <p:cNvSpPr txBox="1">
            <a:spLocks/>
          </p:cNvSpPr>
          <p:nvPr/>
        </p:nvSpPr>
        <p:spPr>
          <a:xfrm>
            <a:off x="9568594" y="3347333"/>
            <a:ext cx="2216039" cy="3696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none" lIns="0" tIns="0" rIns="0" bIns="0" rtlCol="0" anchor="t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Font typeface="Wingdings" panose="05000000000000000000" pitchFamily="2" charset="2"/>
              <a:buChar char="l"/>
              <a:defRPr kumimoji="1" sz="20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marL="742950" indent="-28575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–"/>
              <a:defRPr kumimoji="1" sz="14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2pPr>
            <a:lvl3pPr marL="1143000" indent="-228600" algn="l" defTabSz="914400" rtl="0" eaLnBrk="1" latinLnBrk="0" hangingPunct="1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kumimoji="1" sz="105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fontAlgn="base">
              <a:lnSpc>
                <a:spcPct val="150000"/>
              </a:lnSpc>
              <a:spcBef>
                <a:spcPct val="0"/>
              </a:spcBef>
              <a:buNone/>
            </a:pPr>
            <a:r>
              <a:rPr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介護ロボットとの連動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BC8480B4-B8E4-4EAE-AF9C-FACBDF0F63DB}"/>
              </a:ext>
            </a:extLst>
          </p:cNvPr>
          <p:cNvSpPr txBox="1"/>
          <p:nvPr/>
        </p:nvSpPr>
        <p:spPr>
          <a:xfrm>
            <a:off x="13421" y="-6447"/>
            <a:ext cx="12059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800" dirty="0">
                <a:solidFill>
                  <a:schemeClr val="bg1"/>
                </a:solidFill>
              </a:rPr>
              <a:t>国際連携プラットフォームに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EDF657C1-FE4A-4A09-A336-ACBA405C3C51}"/>
              </a:ext>
            </a:extLst>
          </p:cNvPr>
          <p:cNvSpPr txBox="1"/>
          <p:nvPr/>
        </p:nvSpPr>
        <p:spPr>
          <a:xfrm>
            <a:off x="3051929" y="3147710"/>
            <a:ext cx="61038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dirty="0"/>
              <a:t> </a:t>
            </a: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E2A82C34-C0CD-405F-8C39-C6C9AEDDA04D}"/>
              </a:ext>
            </a:extLst>
          </p:cNvPr>
          <p:cNvSpPr txBox="1"/>
          <p:nvPr/>
        </p:nvSpPr>
        <p:spPr>
          <a:xfrm>
            <a:off x="3051929" y="3147710"/>
            <a:ext cx="61038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dirty="0"/>
              <a:t> 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21A8F09B-4011-4A61-BDEB-5478B6423F18}"/>
              </a:ext>
            </a:extLst>
          </p:cNvPr>
          <p:cNvSpPr txBox="1"/>
          <p:nvPr/>
        </p:nvSpPr>
        <p:spPr>
          <a:xfrm>
            <a:off x="3051929" y="3147710"/>
            <a:ext cx="61038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dirty="0"/>
              <a:t> 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5E999C3C-AA21-493D-9937-1F9347A4531D}"/>
              </a:ext>
            </a:extLst>
          </p:cNvPr>
          <p:cNvSpPr txBox="1"/>
          <p:nvPr/>
        </p:nvSpPr>
        <p:spPr>
          <a:xfrm>
            <a:off x="3051929" y="3147710"/>
            <a:ext cx="61038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dirty="0"/>
              <a:t> </a:t>
            </a:r>
          </a:p>
        </p:txBody>
      </p:sp>
      <p:sp>
        <p:nvSpPr>
          <p:cNvPr id="4" name="Google Shape;323;p41">
            <a:extLst>
              <a:ext uri="{FF2B5EF4-FFF2-40B4-BE49-F238E27FC236}">
                <a16:creationId xmlns:a16="http://schemas.microsoft.com/office/drawing/2014/main" id="{5B930BF5-81B7-EBA6-13C0-D04E8F40E3B8}"/>
              </a:ext>
            </a:extLst>
          </p:cNvPr>
          <p:cNvSpPr txBox="1"/>
          <p:nvPr/>
        </p:nvSpPr>
        <p:spPr>
          <a:xfrm>
            <a:off x="3354" y="1"/>
            <a:ext cx="12188647" cy="83445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33" tIns="45700" rIns="91433" bIns="45700" anchor="b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lt1"/>
              </a:buClr>
              <a:buSzPts val="1800"/>
            </a:pPr>
            <a:r>
              <a:rPr lang="ja-JP" altLang="en-US" sz="4133" b="1" dirty="0">
                <a:solidFill>
                  <a:schemeClr val="lt1"/>
                </a:solidFill>
                <a:latin typeface="Meiryo"/>
                <a:ea typeface="Meiryo"/>
                <a:cs typeface="Meiryo"/>
                <a:sym typeface="Meiryo"/>
              </a:rPr>
              <a:t>次世代に繋ぐプラットフォーム「環境」の形成</a:t>
            </a:r>
            <a:endParaRPr sz="4133" b="1" dirty="0">
              <a:solidFill>
                <a:schemeClr val="lt1"/>
              </a:solidFill>
              <a:latin typeface="Meiryo"/>
              <a:ea typeface="Meiryo"/>
              <a:cs typeface="Meiryo"/>
              <a:sym typeface="Meiryo"/>
            </a:endParaRPr>
          </a:p>
        </p:txBody>
      </p:sp>
    </p:spTree>
    <p:extLst>
      <p:ext uri="{BB962C8B-B14F-4D97-AF65-F5344CB8AC3E}">
        <p14:creationId xmlns:p14="http://schemas.microsoft.com/office/powerpoint/2010/main" val="168597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FCE8673-D14C-4002-9294-79143510ACDF}"/>
              </a:ext>
            </a:extLst>
          </p:cNvPr>
          <p:cNvSpPr txBox="1"/>
          <p:nvPr/>
        </p:nvSpPr>
        <p:spPr>
          <a:xfrm>
            <a:off x="-24680" y="5715"/>
            <a:ext cx="12216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800" dirty="0">
                <a:solidFill>
                  <a:schemeClr val="bg1"/>
                </a:solidFill>
              </a:rPr>
              <a:t>TANO</a:t>
            </a:r>
            <a:r>
              <a:rPr kumimoji="1" lang="ja-JP" altLang="en-US" sz="4800" dirty="0">
                <a:solidFill>
                  <a:schemeClr val="bg1"/>
                </a:solidFill>
              </a:rPr>
              <a:t>の進化</a:t>
            </a:r>
          </a:p>
        </p:txBody>
      </p:sp>
      <p:pic>
        <p:nvPicPr>
          <p:cNvPr id="4" name="図 3" descr="テーブル が含まれている画像&#10;&#10;自動的に生成された説明">
            <a:extLst>
              <a:ext uri="{FF2B5EF4-FFF2-40B4-BE49-F238E27FC236}">
                <a16:creationId xmlns:a16="http://schemas.microsoft.com/office/drawing/2014/main" id="{36E4B28A-CB0A-9FF0-C5A6-FDFD8E87C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980728"/>
            <a:ext cx="10598249" cy="1498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4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FCE8673-D14C-4002-9294-79143510ACDF}"/>
              </a:ext>
            </a:extLst>
          </p:cNvPr>
          <p:cNvSpPr txBox="1"/>
          <p:nvPr/>
        </p:nvSpPr>
        <p:spPr>
          <a:xfrm>
            <a:off x="-24680" y="5715"/>
            <a:ext cx="12216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800" dirty="0">
                <a:solidFill>
                  <a:schemeClr val="bg1"/>
                </a:solidFill>
              </a:rPr>
              <a:t>TANO</a:t>
            </a:r>
            <a:r>
              <a:rPr kumimoji="1" lang="ja-JP" altLang="en-US" sz="4800" dirty="0">
                <a:solidFill>
                  <a:schemeClr val="bg1"/>
                </a:solidFill>
              </a:rPr>
              <a:t>の進化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5747566-04A7-4A01-9B7D-34A11CECD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0" y="1412776"/>
            <a:ext cx="3840114" cy="211004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794DBDE-69E1-41CD-8C4F-43BA25997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0" y="3717032"/>
            <a:ext cx="3816424" cy="2110042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8DB424E-31AE-489F-A3D8-1ECBE2B29879}"/>
              </a:ext>
            </a:extLst>
          </p:cNvPr>
          <p:cNvSpPr txBox="1"/>
          <p:nvPr/>
        </p:nvSpPr>
        <p:spPr>
          <a:xfrm>
            <a:off x="4655840" y="1268760"/>
            <a:ext cx="66452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b="1" dirty="0"/>
              <a:t>独自メニューを切り貼りして</a:t>
            </a:r>
          </a:p>
          <a:p>
            <a:r>
              <a:rPr lang="ja-JP" altLang="en-US" sz="4400" b="1" dirty="0"/>
              <a:t>ピッとするだけ</a:t>
            </a:r>
            <a:endParaRPr kumimoji="1" lang="ja-JP" altLang="en-US" sz="4400" b="1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3986695C-9CBB-4502-A3FA-26EEB5794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9536" y="2204864"/>
            <a:ext cx="1481344" cy="201958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F9D1087-6999-42EE-AA04-296DF0A489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83184">
            <a:off x="4989230" y="3165309"/>
            <a:ext cx="2558177" cy="1398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472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2C973A1-921C-4DAD-ADD2-29BF69B1F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50142-B990-490A-A107-ED7302A7FD52}" type="slidenum">
              <a:rPr kumimoji="1" lang="ja-JP" altLang="en-US" smtClean="0"/>
              <a:t>5</a:t>
            </a:fld>
            <a:endParaRPr kumimoji="1" lang="ja-JP" altLang="en-US"/>
          </a:p>
        </p:txBody>
      </p:sp>
      <p:pic>
        <p:nvPicPr>
          <p:cNvPr id="4" name="Picture 3" descr="C:\Users\sasaki\Desktop\上.png">
            <a:extLst>
              <a:ext uri="{FF2B5EF4-FFF2-40B4-BE49-F238E27FC236}">
                <a16:creationId xmlns:a16="http://schemas.microsoft.com/office/drawing/2014/main" id="{F888D7AE-121D-418D-9BE8-B9B1ED6C4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88648" cy="75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87B99F4-713A-411C-B3AC-5C2B41926E1D}"/>
              </a:ext>
            </a:extLst>
          </p:cNvPr>
          <p:cNvSpPr/>
          <p:nvPr/>
        </p:nvSpPr>
        <p:spPr>
          <a:xfrm>
            <a:off x="2817960" y="97468"/>
            <a:ext cx="65527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8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TANO</a:t>
            </a:r>
            <a:r>
              <a:rPr lang="ja-JP" altLang="en-US" sz="28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の特徴</a:t>
            </a:r>
            <a:r>
              <a:rPr lang="en-US" altLang="ja-JP" sz="28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lang="ja-JP" altLang="en-US" sz="28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運動コンテンツ</a:t>
            </a:r>
            <a:endParaRPr lang="en-US" altLang="ja-JP" sz="28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EB5D137C-D969-48D4-BD25-67CB6AB09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908721"/>
            <a:ext cx="1192133" cy="12241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FC1B66A6-2A81-4A12-8A7E-7ED502E63B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521" y="908721"/>
            <a:ext cx="3024336" cy="1687803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205D07F0-E1DD-439D-A1E5-B1BD1E9020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28"/>
          <a:stretch/>
        </p:blipFill>
        <p:spPr>
          <a:xfrm>
            <a:off x="4931261" y="916592"/>
            <a:ext cx="2768310" cy="1704250"/>
          </a:xfrm>
          <a:prstGeom prst="rect">
            <a:avLst/>
          </a:prstGeom>
        </p:spPr>
      </p:pic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14F8DA09-4AB3-4C18-9688-65BB0F6FEFC5}"/>
              </a:ext>
            </a:extLst>
          </p:cNvPr>
          <p:cNvSpPr/>
          <p:nvPr/>
        </p:nvSpPr>
        <p:spPr bwMode="auto">
          <a:xfrm>
            <a:off x="7885017" y="1044538"/>
            <a:ext cx="4043631" cy="1448358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marL="0" indent="0" algn="ctr">
              <a:buNone/>
            </a:pPr>
            <a:r>
              <a:rPr kumimoji="0" lang="ja-JP" altLang="en-US" sz="1400" dirty="0">
                <a:solidFill>
                  <a:schemeClr val="tx1"/>
                </a:solidFill>
                <a:latin typeface="+mn-ea"/>
              </a:rPr>
              <a:t>声を出して楽しむコンテンツです。</a:t>
            </a:r>
            <a:endParaRPr kumimoji="0" lang="en-US" altLang="ja-JP" sz="1400" dirty="0">
              <a:solidFill>
                <a:schemeClr val="tx1"/>
              </a:solidFill>
              <a:latin typeface="+mn-ea"/>
            </a:endParaRPr>
          </a:p>
          <a:p>
            <a:pPr marL="0" indent="0" algn="ctr">
              <a:buNone/>
            </a:pPr>
            <a:r>
              <a:rPr kumimoji="0" lang="ja-JP" altLang="en-US" sz="1400" dirty="0">
                <a:solidFill>
                  <a:schemeClr val="tx1"/>
                </a:solidFill>
                <a:latin typeface="+mn-ea"/>
              </a:rPr>
              <a:t>福笑いは「あ！」と声を出してパーツを動かします。</a:t>
            </a:r>
            <a:endParaRPr kumimoji="0" lang="en-US" altLang="ja-JP" sz="1400" dirty="0">
              <a:solidFill>
                <a:schemeClr val="tx1"/>
              </a:solidFill>
              <a:latin typeface="+mn-ea"/>
            </a:endParaRPr>
          </a:p>
          <a:p>
            <a:pPr marL="0" indent="0" algn="ctr">
              <a:buNone/>
            </a:pPr>
            <a:r>
              <a:rPr kumimoji="0" lang="ja-JP" altLang="en-US" sz="1400" dirty="0">
                <a:solidFill>
                  <a:schemeClr val="tx1"/>
                </a:solidFill>
                <a:latin typeface="+mn-ea"/>
              </a:rPr>
              <a:t>誤嚥予防にも役立ちます。</a:t>
            </a:r>
            <a:endParaRPr lang="en-US" altLang="ja-JP" sz="1400" dirty="0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BBF923A-3E04-4AF6-A8C7-E40EA8636A5D}"/>
              </a:ext>
            </a:extLst>
          </p:cNvPr>
          <p:cNvSpPr/>
          <p:nvPr/>
        </p:nvSpPr>
        <p:spPr bwMode="auto">
          <a:xfrm>
            <a:off x="3883248" y="2236536"/>
            <a:ext cx="846029" cy="3305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B2B2B2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l"/>
            <a:r>
              <a:rPr kumimoji="0" lang="ja-JP" alt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福笑い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666F3082-2352-4CF5-9B95-3B57E8EB7C61}"/>
              </a:ext>
            </a:extLst>
          </p:cNvPr>
          <p:cNvSpPr/>
          <p:nvPr/>
        </p:nvSpPr>
        <p:spPr bwMode="auto">
          <a:xfrm>
            <a:off x="6837004" y="2237037"/>
            <a:ext cx="846029" cy="3305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B2B2B2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l"/>
            <a:r>
              <a:rPr kumimoji="0" lang="ja-JP" alt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掛け算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10B9E9A0-88D9-4C17-A282-DC0A838A68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104" y="2984958"/>
            <a:ext cx="1310332" cy="14162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187B5493-2064-41C7-9681-AFFE232AAA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9028"/>
          <a:stretch/>
        </p:blipFill>
        <p:spPr>
          <a:xfrm>
            <a:off x="1775521" y="2878767"/>
            <a:ext cx="3024336" cy="1547597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EBE5146D-E446-4B51-A4F9-F1AC36AA306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9164"/>
          <a:stretch/>
        </p:blipFill>
        <p:spPr>
          <a:xfrm>
            <a:off x="4868815" y="2878767"/>
            <a:ext cx="2979556" cy="1522408"/>
          </a:xfrm>
          <a:prstGeom prst="rect">
            <a:avLst/>
          </a:prstGeom>
        </p:spPr>
      </p:pic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BD2448C8-6859-4BB1-B111-141A31A77059}"/>
              </a:ext>
            </a:extLst>
          </p:cNvPr>
          <p:cNvSpPr/>
          <p:nvPr/>
        </p:nvSpPr>
        <p:spPr bwMode="auto">
          <a:xfrm>
            <a:off x="7917330" y="3087684"/>
            <a:ext cx="4043631" cy="1232976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marL="0" indent="0" algn="ctr">
              <a:buNone/>
            </a:pPr>
            <a:r>
              <a:rPr kumimoji="0" lang="ja-JP" altLang="en-US" sz="1400" dirty="0">
                <a:solidFill>
                  <a:schemeClr val="tx1"/>
                </a:solidFill>
                <a:latin typeface="+mn-ea"/>
              </a:rPr>
              <a:t>脳トレでは、</a:t>
            </a:r>
            <a:endParaRPr kumimoji="0" lang="en-US" altLang="ja-JP" sz="1400" dirty="0">
              <a:solidFill>
                <a:schemeClr val="tx1"/>
              </a:solidFill>
              <a:latin typeface="+mn-ea"/>
            </a:endParaRPr>
          </a:p>
          <a:p>
            <a:pPr marL="0" indent="0" algn="ctr">
              <a:buNone/>
            </a:pPr>
            <a:r>
              <a:rPr kumimoji="0" lang="ja-JP" altLang="en-US" sz="1400" dirty="0">
                <a:solidFill>
                  <a:schemeClr val="tx1"/>
                </a:solidFill>
                <a:latin typeface="+mn-ea"/>
              </a:rPr>
              <a:t>主にクイズ形式のコンテンツをご用意しています。</a:t>
            </a:r>
            <a:endParaRPr kumimoji="0" lang="en-US" altLang="ja-JP" sz="1400" dirty="0">
              <a:solidFill>
                <a:schemeClr val="tx1"/>
              </a:solidFill>
              <a:latin typeface="+mn-ea"/>
            </a:endParaRPr>
          </a:p>
          <a:p>
            <a:pPr marL="0" indent="0" algn="ctr">
              <a:buNone/>
            </a:pPr>
            <a:r>
              <a:rPr lang="ja-JP" altLang="en-US" sz="1400" dirty="0"/>
              <a:t>施設のレクリエーションにも役立てて頂けます。</a:t>
            </a:r>
            <a:endParaRPr lang="en-US" altLang="ja-JP" sz="1400" dirty="0"/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A5EEA9B1-65A1-4BBE-8C09-C2DB576E3C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308" y="5027181"/>
            <a:ext cx="1192133" cy="14162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71AE8FF0-CACD-41EF-8202-353537ACA1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75521" y="4824157"/>
            <a:ext cx="3024336" cy="1701189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F4A1C940-8925-4966-88B3-01F15F37A5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68815" y="4817828"/>
            <a:ext cx="3048515" cy="1714790"/>
          </a:xfrm>
          <a:prstGeom prst="rect">
            <a:avLst/>
          </a:prstGeom>
        </p:spPr>
      </p:pic>
      <p:sp>
        <p:nvSpPr>
          <p:cNvPr id="32" name="四角形: 角を丸くする 31">
            <a:extLst>
              <a:ext uri="{FF2B5EF4-FFF2-40B4-BE49-F238E27FC236}">
                <a16:creationId xmlns:a16="http://schemas.microsoft.com/office/drawing/2014/main" id="{2A580208-9E99-4F5C-9564-449FBCB1CA2A}"/>
              </a:ext>
            </a:extLst>
          </p:cNvPr>
          <p:cNvSpPr/>
          <p:nvPr/>
        </p:nvSpPr>
        <p:spPr bwMode="auto">
          <a:xfrm>
            <a:off x="8112224" y="5118801"/>
            <a:ext cx="3917695" cy="1232976"/>
          </a:xfrm>
          <a:prstGeom prst="round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marL="0" indent="0" algn="ctr">
              <a:buNone/>
            </a:pPr>
            <a:r>
              <a:rPr kumimoji="0" lang="ja-JP" altLang="en-US" sz="1400" dirty="0">
                <a:solidFill>
                  <a:schemeClr val="tx1"/>
                </a:solidFill>
                <a:latin typeface="+mn-ea"/>
              </a:rPr>
              <a:t>たのしむでは、</a:t>
            </a:r>
            <a:endParaRPr kumimoji="0" lang="en-US" altLang="ja-JP" sz="1400" dirty="0">
              <a:solidFill>
                <a:schemeClr val="tx1"/>
              </a:solidFill>
              <a:latin typeface="+mn-ea"/>
            </a:endParaRPr>
          </a:p>
          <a:p>
            <a:pPr marL="0" indent="0" algn="ctr">
              <a:buNone/>
            </a:pPr>
            <a:r>
              <a:rPr kumimoji="0" lang="ja-JP" altLang="en-US" sz="1400" dirty="0">
                <a:solidFill>
                  <a:schemeClr val="tx1"/>
                </a:solidFill>
                <a:latin typeface="+mn-ea"/>
              </a:rPr>
              <a:t>ゲーム性の高く、簡単に遊べる</a:t>
            </a:r>
            <a:endParaRPr kumimoji="0" lang="en-US" altLang="ja-JP" sz="1400" dirty="0">
              <a:solidFill>
                <a:schemeClr val="tx1"/>
              </a:solidFill>
              <a:latin typeface="+mn-ea"/>
            </a:endParaRPr>
          </a:p>
          <a:p>
            <a:pPr marL="0" indent="0" algn="ctr">
              <a:buNone/>
            </a:pPr>
            <a:r>
              <a:rPr kumimoji="0" lang="ja-JP" altLang="en-US" sz="1400" dirty="0">
                <a:solidFill>
                  <a:schemeClr val="tx1"/>
                </a:solidFill>
                <a:latin typeface="+mn-ea"/>
              </a:rPr>
              <a:t>コンテンツをご用意しています。</a:t>
            </a:r>
            <a:endParaRPr kumimoji="0" lang="en-US" altLang="ja-JP" sz="1400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9018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FD2F1E6-5377-4E88-AC65-EC2DCB29B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B8256-C5DE-4AB0-A46E-932722CE670C}" type="slidenum">
              <a:rPr kumimoji="1" lang="ja-JP" altLang="en-US" smtClean="0"/>
              <a:t>6</a:t>
            </a:fld>
            <a:endParaRPr kumimoji="1" lang="ja-JP" altLang="en-US"/>
          </a:p>
        </p:txBody>
      </p:sp>
      <p:pic>
        <p:nvPicPr>
          <p:cNvPr id="5" name="Picture 3" descr="C:\Users\sasaki\Desktop\上.png">
            <a:extLst>
              <a:ext uri="{FF2B5EF4-FFF2-40B4-BE49-F238E27FC236}">
                <a16:creationId xmlns:a16="http://schemas.microsoft.com/office/drawing/2014/main" id="{442832AB-7E9D-46E1-B559-82415824B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88648" cy="750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C32E4E8-013C-4526-8922-0A658754CD83}"/>
              </a:ext>
            </a:extLst>
          </p:cNvPr>
          <p:cNvSpPr/>
          <p:nvPr/>
        </p:nvSpPr>
        <p:spPr>
          <a:xfrm>
            <a:off x="3143672" y="113758"/>
            <a:ext cx="6120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8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TANO</a:t>
            </a:r>
            <a:r>
              <a:rPr lang="ja-JP" altLang="en-US" sz="28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の特徴</a:t>
            </a:r>
            <a:r>
              <a:rPr lang="en-US" altLang="ja-JP" sz="28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lang="ja-JP" altLang="en-US" sz="28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計測コンテンツ</a:t>
            </a:r>
            <a:endParaRPr lang="en-US" altLang="ja-JP" sz="28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F0BFA81-4D58-4A40-BD4D-A3483A23D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01" y="918567"/>
            <a:ext cx="5751486" cy="5616624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DF07076-0F7A-455C-A2A0-66CA11B65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9131" y="834509"/>
            <a:ext cx="5227699" cy="3353152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F106D499-170C-4E89-955C-AC72426C96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636" y="4271432"/>
            <a:ext cx="5166194" cy="230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893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草, 記号, 座る, フロント が含まれている画像&#10;&#10;自動的に生成された説明">
            <a:extLst>
              <a:ext uri="{FF2B5EF4-FFF2-40B4-BE49-F238E27FC236}">
                <a16:creationId xmlns:a16="http://schemas.microsoft.com/office/drawing/2014/main" id="{FEE13CB2-DF8E-4B5E-898F-2C153A0057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419" y="1124744"/>
            <a:ext cx="3924552" cy="22075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図 3" descr="アプリケーション&#10;&#10;自動的に生成された説明">
            <a:extLst>
              <a:ext uri="{FF2B5EF4-FFF2-40B4-BE49-F238E27FC236}">
                <a16:creationId xmlns:a16="http://schemas.microsoft.com/office/drawing/2014/main" id="{0EFFD319-9E00-4E5F-A3FF-A8AA77C1E4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229" y="4006890"/>
            <a:ext cx="3924552" cy="22075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図 4" descr="草, フィールド, 建物, グリーン が含まれている画像&#10;&#10;自動的に生成された説明">
            <a:extLst>
              <a:ext uri="{FF2B5EF4-FFF2-40B4-BE49-F238E27FC236}">
                <a16:creationId xmlns:a16="http://schemas.microsoft.com/office/drawing/2014/main" id="{69586CE5-70AE-4CB2-809A-9BDD180029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874" y="1124745"/>
            <a:ext cx="3924553" cy="22075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図 5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0FE20624-5A9F-4BA4-98D0-CDD34943CD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944" y="4011965"/>
            <a:ext cx="3924552" cy="22075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矢印: 右 6">
            <a:extLst>
              <a:ext uri="{FF2B5EF4-FFF2-40B4-BE49-F238E27FC236}">
                <a16:creationId xmlns:a16="http://schemas.microsoft.com/office/drawing/2014/main" id="{877BE2F5-621C-4230-B2EE-453C4B18DC5C}"/>
              </a:ext>
            </a:extLst>
          </p:cNvPr>
          <p:cNvSpPr/>
          <p:nvPr/>
        </p:nvSpPr>
        <p:spPr>
          <a:xfrm>
            <a:off x="5761895" y="2070691"/>
            <a:ext cx="728139" cy="645793"/>
          </a:xfrm>
          <a:prstGeom prst="rightArrow">
            <a:avLst/>
          </a:prstGeom>
          <a:solidFill>
            <a:srgbClr val="00B0F0"/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01C076B4-1C4C-4044-9CC3-4F112E881745}"/>
              </a:ext>
            </a:extLst>
          </p:cNvPr>
          <p:cNvSpPr/>
          <p:nvPr/>
        </p:nvSpPr>
        <p:spPr>
          <a:xfrm rot="5400000">
            <a:off x="8474929" y="3263257"/>
            <a:ext cx="608782" cy="772405"/>
          </a:xfrm>
          <a:prstGeom prst="rightArrow">
            <a:avLst/>
          </a:prstGeom>
          <a:solidFill>
            <a:srgbClr val="FFFF00"/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E07E4C8F-3B99-49A9-A353-BAFC41FAB11D}"/>
              </a:ext>
            </a:extLst>
          </p:cNvPr>
          <p:cNvSpPr/>
          <p:nvPr/>
        </p:nvSpPr>
        <p:spPr>
          <a:xfrm rot="10800000">
            <a:off x="5734097" y="4762974"/>
            <a:ext cx="728139" cy="645793"/>
          </a:xfrm>
          <a:prstGeom prst="rightArrow">
            <a:avLst/>
          </a:prstGeom>
          <a:solidFill>
            <a:srgbClr val="FF0000"/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5AEEC3A1-9932-42DA-83FE-F1E2685BC288}"/>
              </a:ext>
            </a:extLst>
          </p:cNvPr>
          <p:cNvSpPr/>
          <p:nvPr/>
        </p:nvSpPr>
        <p:spPr>
          <a:xfrm rot="16200000">
            <a:off x="3307734" y="3204999"/>
            <a:ext cx="608782" cy="772405"/>
          </a:xfrm>
          <a:prstGeom prst="rightArrow">
            <a:avLst/>
          </a:prstGeom>
          <a:solidFill>
            <a:srgbClr val="00B050"/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397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Web サイト&#10;&#10;自動的に生成された説明">
            <a:extLst>
              <a:ext uri="{FF2B5EF4-FFF2-40B4-BE49-F238E27FC236}">
                <a16:creationId xmlns:a16="http://schemas.microsoft.com/office/drawing/2014/main" id="{C57BB3F5-0D62-41E1-B0FF-00F82EF15E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987316"/>
            <a:ext cx="4000751" cy="22504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図 3" descr="図形&#10;&#10;中程度の精度で自動的に生成された説明">
            <a:extLst>
              <a:ext uri="{FF2B5EF4-FFF2-40B4-BE49-F238E27FC236}">
                <a16:creationId xmlns:a16="http://schemas.microsoft.com/office/drawing/2014/main" id="{549D5748-7B1E-48C0-89EC-DCD02447C1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761" y="974150"/>
            <a:ext cx="4000751" cy="22504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図 4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C28A8A5F-39BC-4C18-A574-15AE39084B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237" y="3933056"/>
            <a:ext cx="4000751" cy="22504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図 5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D3EB884E-9554-4F4B-943C-2F45BC60D9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3" y="3926478"/>
            <a:ext cx="4000751" cy="22504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矢印: 右 6">
            <a:extLst>
              <a:ext uri="{FF2B5EF4-FFF2-40B4-BE49-F238E27FC236}">
                <a16:creationId xmlns:a16="http://schemas.microsoft.com/office/drawing/2014/main" id="{36BDB0AE-4951-40CD-BBBD-F12C8677B98B}"/>
              </a:ext>
            </a:extLst>
          </p:cNvPr>
          <p:cNvSpPr/>
          <p:nvPr/>
        </p:nvSpPr>
        <p:spPr>
          <a:xfrm>
            <a:off x="5843860" y="1926555"/>
            <a:ext cx="696012" cy="607589"/>
          </a:xfrm>
          <a:prstGeom prst="rightArrow">
            <a:avLst/>
          </a:prstGeom>
          <a:solidFill>
            <a:srgbClr val="00B0F0"/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63793D46-7F06-4EAB-9BF3-FF1F48CC974C}"/>
              </a:ext>
            </a:extLst>
          </p:cNvPr>
          <p:cNvSpPr/>
          <p:nvPr/>
        </p:nvSpPr>
        <p:spPr>
          <a:xfrm rot="5400000">
            <a:off x="8339019" y="3205501"/>
            <a:ext cx="572768" cy="738326"/>
          </a:xfrm>
          <a:prstGeom prst="rightArrow">
            <a:avLst/>
          </a:prstGeom>
          <a:solidFill>
            <a:srgbClr val="FFFF00"/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D727A895-B809-4C5D-A511-87108D4FABD4}"/>
              </a:ext>
            </a:extLst>
          </p:cNvPr>
          <p:cNvSpPr/>
          <p:nvPr/>
        </p:nvSpPr>
        <p:spPr>
          <a:xfrm rot="10800000">
            <a:off x="5816062" y="4759361"/>
            <a:ext cx="696012" cy="607589"/>
          </a:xfrm>
          <a:prstGeom prst="rightArrow">
            <a:avLst/>
          </a:prstGeom>
          <a:solidFill>
            <a:srgbClr val="FF0000"/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矢印: 右 9">
            <a:extLst>
              <a:ext uri="{FF2B5EF4-FFF2-40B4-BE49-F238E27FC236}">
                <a16:creationId xmlns:a16="http://schemas.microsoft.com/office/drawing/2014/main" id="{05220FE8-19A6-4509-B8AE-7DC771FFE869}"/>
              </a:ext>
            </a:extLst>
          </p:cNvPr>
          <p:cNvSpPr/>
          <p:nvPr/>
        </p:nvSpPr>
        <p:spPr>
          <a:xfrm rot="16200000">
            <a:off x="3352221" y="3195628"/>
            <a:ext cx="572768" cy="738326"/>
          </a:xfrm>
          <a:prstGeom prst="rightArrow">
            <a:avLst/>
          </a:prstGeom>
          <a:solidFill>
            <a:srgbClr val="00B050"/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923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D383A15-99BA-40B1-B970-063E78B461B6}"/>
              </a:ext>
            </a:extLst>
          </p:cNvPr>
          <p:cNvSpPr txBox="1"/>
          <p:nvPr/>
        </p:nvSpPr>
        <p:spPr>
          <a:xfrm>
            <a:off x="284663" y="1062608"/>
            <a:ext cx="10128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【</a:t>
            </a:r>
            <a:r>
              <a:rPr kumimoji="1" lang="ja-JP" altLang="en-US" b="1" dirty="0"/>
              <a:t>目標</a:t>
            </a:r>
            <a:r>
              <a:rPr kumimoji="1" lang="en-US" altLang="ja-JP" b="1" dirty="0"/>
              <a:t>】</a:t>
            </a:r>
          </a:p>
          <a:p>
            <a:r>
              <a:rPr kumimoji="1" lang="ja-JP" altLang="en-US" b="1" dirty="0"/>
              <a:t>ベッドや椅子からの立ち上がりが楽になる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FFB830F9-9C02-47A9-8DD5-F628E6621F32}"/>
              </a:ext>
            </a:extLst>
          </p:cNvPr>
          <p:cNvGrpSpPr/>
          <p:nvPr/>
        </p:nvGrpSpPr>
        <p:grpSpPr>
          <a:xfrm>
            <a:off x="4727848" y="1124744"/>
            <a:ext cx="7302853" cy="2021487"/>
            <a:chOff x="743412" y="1265858"/>
            <a:chExt cx="6900644" cy="2118976"/>
          </a:xfrm>
        </p:grpSpPr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B349DA95-6088-4B54-825A-184D82AF0B82}"/>
                </a:ext>
              </a:extLst>
            </p:cNvPr>
            <p:cNvGrpSpPr/>
            <p:nvPr/>
          </p:nvGrpSpPr>
          <p:grpSpPr>
            <a:xfrm>
              <a:off x="743412" y="1265858"/>
              <a:ext cx="3169287" cy="2118976"/>
              <a:chOff x="743412" y="1348952"/>
              <a:chExt cx="3169287" cy="2118976"/>
            </a:xfrm>
          </p:grpSpPr>
          <p:pic>
            <p:nvPicPr>
              <p:cNvPr id="9" name="図 8">
                <a:extLst>
                  <a:ext uri="{FF2B5EF4-FFF2-40B4-BE49-F238E27FC236}">
                    <a16:creationId xmlns:a16="http://schemas.microsoft.com/office/drawing/2014/main" id="{B61DDCAA-4733-41E0-92FB-83D48A392B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3412" y="1751363"/>
                <a:ext cx="3169287" cy="1716565"/>
              </a:xfrm>
              <a:prstGeom prst="rect">
                <a:avLst/>
              </a:prstGeom>
            </p:spPr>
          </p:pic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3C08BF33-433D-4CD3-9FB7-1E3B2725398C}"/>
                  </a:ext>
                </a:extLst>
              </p:cNvPr>
              <p:cNvSpPr txBox="1"/>
              <p:nvPr/>
            </p:nvSpPr>
            <p:spPr>
              <a:xfrm>
                <a:off x="1278802" y="1348952"/>
                <a:ext cx="2098506" cy="345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b="1" dirty="0">
                    <a:solidFill>
                      <a:srgbClr val="FF0000"/>
                    </a:solidFill>
                  </a:rPr>
                  <a:t>プログラム</a:t>
                </a:r>
                <a:r>
                  <a:rPr kumimoji="1" lang="en-US" altLang="ja-JP" b="1" dirty="0">
                    <a:solidFill>
                      <a:srgbClr val="FF0000"/>
                    </a:solidFill>
                  </a:rPr>
                  <a:t>【</a:t>
                </a:r>
                <a:r>
                  <a:rPr kumimoji="1" lang="ja-JP" altLang="en-US" b="1" dirty="0">
                    <a:solidFill>
                      <a:srgbClr val="FF0000"/>
                    </a:solidFill>
                  </a:rPr>
                  <a:t>屈伸</a:t>
                </a:r>
                <a:r>
                  <a:rPr kumimoji="1" lang="en-US" altLang="ja-JP" b="1" dirty="0">
                    <a:solidFill>
                      <a:srgbClr val="FF0000"/>
                    </a:solidFill>
                  </a:rPr>
                  <a:t>】</a:t>
                </a:r>
                <a:endParaRPr kumimoji="1" lang="ja-JP" altLang="en-US" b="1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6" name="グループ化 5">
              <a:extLst>
                <a:ext uri="{FF2B5EF4-FFF2-40B4-BE49-F238E27FC236}">
                  <a16:creationId xmlns:a16="http://schemas.microsoft.com/office/drawing/2014/main" id="{8DBA4074-E745-4F8E-8D4E-CDEDBC806663}"/>
                </a:ext>
              </a:extLst>
            </p:cNvPr>
            <p:cNvGrpSpPr/>
            <p:nvPr/>
          </p:nvGrpSpPr>
          <p:grpSpPr>
            <a:xfrm>
              <a:off x="4562056" y="1265858"/>
              <a:ext cx="3082000" cy="2095337"/>
              <a:chOff x="4543635" y="1425318"/>
              <a:chExt cx="3082000" cy="2095337"/>
            </a:xfrm>
          </p:grpSpPr>
          <p:sp>
            <p:nvSpPr>
              <p:cNvPr id="7" name="テキスト ボックス 6">
                <a:extLst>
                  <a:ext uri="{FF2B5EF4-FFF2-40B4-BE49-F238E27FC236}">
                    <a16:creationId xmlns:a16="http://schemas.microsoft.com/office/drawing/2014/main" id="{1A48E73B-0D50-421C-B356-F524E7802E25}"/>
                  </a:ext>
                </a:extLst>
              </p:cNvPr>
              <p:cNvSpPr txBox="1"/>
              <p:nvPr/>
            </p:nvSpPr>
            <p:spPr>
              <a:xfrm>
                <a:off x="4823550" y="1425318"/>
                <a:ext cx="2522170" cy="345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b="1" dirty="0">
                    <a:solidFill>
                      <a:srgbClr val="FF0000"/>
                    </a:solidFill>
                  </a:rPr>
                  <a:t>プログラム</a:t>
                </a:r>
                <a:r>
                  <a:rPr kumimoji="1" lang="en-US" altLang="ja-JP" b="1" dirty="0">
                    <a:solidFill>
                      <a:srgbClr val="FF0000"/>
                    </a:solidFill>
                  </a:rPr>
                  <a:t>【</a:t>
                </a:r>
                <a:r>
                  <a:rPr kumimoji="1" lang="ja-JP" altLang="en-US" b="1" dirty="0">
                    <a:solidFill>
                      <a:srgbClr val="FF0000"/>
                    </a:solidFill>
                  </a:rPr>
                  <a:t>反射神経</a:t>
                </a:r>
                <a:r>
                  <a:rPr kumimoji="1" lang="en-US" altLang="ja-JP" b="1" dirty="0">
                    <a:solidFill>
                      <a:srgbClr val="FF0000"/>
                    </a:solidFill>
                  </a:rPr>
                  <a:t>】</a:t>
                </a:r>
                <a:endParaRPr kumimoji="1" lang="ja-JP" altLang="en-US" b="1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8" name="図 7">
                <a:extLst>
                  <a:ext uri="{FF2B5EF4-FFF2-40B4-BE49-F238E27FC236}">
                    <a16:creationId xmlns:a16="http://schemas.microsoft.com/office/drawing/2014/main" id="{37C27EC4-D78E-4025-BB18-BAF8740656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3635" y="1851366"/>
                <a:ext cx="3082000" cy="1669289"/>
              </a:xfrm>
              <a:prstGeom prst="rect">
                <a:avLst/>
              </a:prstGeom>
            </p:spPr>
          </p:pic>
        </p:grpSp>
      </p:grp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7F5CBFF-6BD7-4147-BBC7-B499E3CC6BD5}"/>
              </a:ext>
            </a:extLst>
          </p:cNvPr>
          <p:cNvSpPr txBox="1"/>
          <p:nvPr/>
        </p:nvSpPr>
        <p:spPr>
          <a:xfrm>
            <a:off x="230175" y="3399897"/>
            <a:ext cx="5361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/>
              <a:t>【</a:t>
            </a:r>
            <a:r>
              <a:rPr kumimoji="1" lang="ja-JP" altLang="en-US" b="1" dirty="0"/>
              <a:t>目標</a:t>
            </a:r>
            <a:r>
              <a:rPr kumimoji="1" lang="en-US" altLang="ja-JP" b="1" dirty="0"/>
              <a:t>】</a:t>
            </a:r>
          </a:p>
          <a:p>
            <a:r>
              <a:rPr kumimoji="1" lang="ja-JP" altLang="en-US" b="1" dirty="0"/>
              <a:t>杖を持つ力の向上、</a:t>
            </a:r>
            <a:r>
              <a:rPr lang="ja-JP" altLang="en-US" b="1" dirty="0"/>
              <a:t>安定した杖歩行を目指す</a:t>
            </a:r>
            <a:endParaRPr kumimoji="1" lang="ja-JP" altLang="en-US" b="1" dirty="0"/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59B143BD-14F2-40C1-9CB3-70C22AD60DDA}"/>
              </a:ext>
            </a:extLst>
          </p:cNvPr>
          <p:cNvGrpSpPr/>
          <p:nvPr/>
        </p:nvGrpSpPr>
        <p:grpSpPr>
          <a:xfrm>
            <a:off x="4727849" y="3940837"/>
            <a:ext cx="7302853" cy="2224468"/>
            <a:chOff x="1135813" y="4240252"/>
            <a:chExt cx="7096076" cy="2262968"/>
          </a:xfrm>
        </p:grpSpPr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9F576AD4-D370-430F-9630-2F09BAEA9F6D}"/>
                </a:ext>
              </a:extLst>
            </p:cNvPr>
            <p:cNvGrpSpPr/>
            <p:nvPr/>
          </p:nvGrpSpPr>
          <p:grpSpPr>
            <a:xfrm>
              <a:off x="1135813" y="4240252"/>
              <a:ext cx="3259044" cy="2262968"/>
              <a:chOff x="743412" y="1348952"/>
              <a:chExt cx="3169287" cy="2118976"/>
            </a:xfrm>
          </p:grpSpPr>
          <p:pic>
            <p:nvPicPr>
              <p:cNvPr id="17" name="図 16">
                <a:extLst>
                  <a:ext uri="{FF2B5EF4-FFF2-40B4-BE49-F238E27FC236}">
                    <a16:creationId xmlns:a16="http://schemas.microsoft.com/office/drawing/2014/main" id="{3BE451F6-410D-4540-B871-B5AAF268E3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3412" y="1751363"/>
                <a:ext cx="3169286" cy="1716565"/>
              </a:xfrm>
              <a:prstGeom prst="rect">
                <a:avLst/>
              </a:prstGeom>
            </p:spPr>
          </p:pic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EC628B86-E05E-4862-B932-93C17C134F5D}"/>
                  </a:ext>
                </a:extLst>
              </p:cNvPr>
              <p:cNvSpPr txBox="1"/>
              <p:nvPr/>
            </p:nvSpPr>
            <p:spPr>
              <a:xfrm>
                <a:off x="743413" y="1348952"/>
                <a:ext cx="3169286" cy="345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b="1" dirty="0">
                    <a:solidFill>
                      <a:schemeClr val="accent2">
                        <a:lumMod val="50000"/>
                      </a:schemeClr>
                    </a:solidFill>
                  </a:rPr>
                  <a:t>プログラム</a:t>
                </a:r>
                <a:r>
                  <a:rPr kumimoji="1" lang="en-US" altLang="ja-JP" b="1" dirty="0">
                    <a:solidFill>
                      <a:schemeClr val="accent2">
                        <a:lumMod val="50000"/>
                      </a:schemeClr>
                    </a:solidFill>
                  </a:rPr>
                  <a:t>【</a:t>
                </a:r>
                <a:r>
                  <a:rPr kumimoji="1" lang="ja-JP" altLang="en-US" b="1" dirty="0">
                    <a:solidFill>
                      <a:schemeClr val="accent2">
                        <a:lumMod val="50000"/>
                      </a:schemeClr>
                    </a:solidFill>
                  </a:rPr>
                  <a:t>トライアスロン</a:t>
                </a:r>
                <a:r>
                  <a:rPr kumimoji="1" lang="en-US" altLang="ja-JP" b="1" dirty="0">
                    <a:solidFill>
                      <a:schemeClr val="accent2">
                        <a:lumMod val="50000"/>
                      </a:schemeClr>
                    </a:solidFill>
                  </a:rPr>
                  <a:t>】</a:t>
                </a:r>
                <a:endParaRPr kumimoji="1" lang="ja-JP" altLang="en-US" b="1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C1398B06-C091-4B98-8C25-571485104D6D}"/>
                </a:ext>
              </a:extLst>
            </p:cNvPr>
            <p:cNvGrpSpPr/>
            <p:nvPr/>
          </p:nvGrpSpPr>
          <p:grpSpPr>
            <a:xfrm>
              <a:off x="5062604" y="4240252"/>
              <a:ext cx="3169285" cy="2237722"/>
              <a:chOff x="4543635" y="1425318"/>
              <a:chExt cx="3082000" cy="2095336"/>
            </a:xfrm>
          </p:grpSpPr>
          <p:sp>
            <p:nvSpPr>
              <p:cNvPr id="15" name="テキスト ボックス 14">
                <a:extLst>
                  <a:ext uri="{FF2B5EF4-FFF2-40B4-BE49-F238E27FC236}">
                    <a16:creationId xmlns:a16="http://schemas.microsoft.com/office/drawing/2014/main" id="{7546FB89-DCA0-4BDC-AF4F-E82F1201AFC6}"/>
                  </a:ext>
                </a:extLst>
              </p:cNvPr>
              <p:cNvSpPr txBox="1"/>
              <p:nvPr/>
            </p:nvSpPr>
            <p:spPr>
              <a:xfrm>
                <a:off x="4823550" y="1425318"/>
                <a:ext cx="2522170" cy="3458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b="1" dirty="0">
                    <a:solidFill>
                      <a:schemeClr val="accent2">
                        <a:lumMod val="50000"/>
                      </a:schemeClr>
                    </a:solidFill>
                  </a:rPr>
                  <a:t>プログラム</a:t>
                </a:r>
                <a:r>
                  <a:rPr kumimoji="1" lang="en-US" altLang="ja-JP" b="1" dirty="0">
                    <a:solidFill>
                      <a:schemeClr val="accent2">
                        <a:lumMod val="50000"/>
                      </a:schemeClr>
                    </a:solidFill>
                  </a:rPr>
                  <a:t>【</a:t>
                </a:r>
                <a:r>
                  <a:rPr kumimoji="1" lang="ja-JP" altLang="en-US" b="1" dirty="0">
                    <a:solidFill>
                      <a:schemeClr val="accent2">
                        <a:lumMod val="50000"/>
                      </a:schemeClr>
                    </a:solidFill>
                  </a:rPr>
                  <a:t>サッカー</a:t>
                </a:r>
                <a:r>
                  <a:rPr kumimoji="1" lang="en-US" altLang="ja-JP" b="1" dirty="0">
                    <a:solidFill>
                      <a:schemeClr val="accent2">
                        <a:lumMod val="50000"/>
                      </a:schemeClr>
                    </a:solidFill>
                  </a:rPr>
                  <a:t>】</a:t>
                </a:r>
                <a:endParaRPr kumimoji="1" lang="ja-JP" altLang="en-US" b="1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  <p:pic>
            <p:nvPicPr>
              <p:cNvPr id="16" name="図 15">
                <a:extLst>
                  <a:ext uri="{FF2B5EF4-FFF2-40B4-BE49-F238E27FC236}">
                    <a16:creationId xmlns:a16="http://schemas.microsoft.com/office/drawing/2014/main" id="{B571DE1F-E584-4513-AE4A-8BA1384090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3635" y="1851366"/>
                <a:ext cx="3082000" cy="166928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9583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3657</TotalTime>
  <Words>2217</Words>
  <Application>Microsoft Office PowerPoint</Application>
  <PresentationFormat>ワイド画面</PresentationFormat>
  <Paragraphs>249</Paragraphs>
  <Slides>28</Slides>
  <Notes>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28</vt:i4>
      </vt:variant>
    </vt:vector>
  </HeadingPairs>
  <TitlesOfParts>
    <vt:vector size="40" baseType="lpstr">
      <vt:lpstr>A-OTF リュウミン Pro H-KL</vt:lpstr>
      <vt:lpstr>AR P丸ゴシック体E</vt:lpstr>
      <vt:lpstr>HGP創英角ｺﾞｼｯｸUB</vt:lpstr>
      <vt:lpstr>HG正楷書体-PRO</vt:lpstr>
      <vt:lpstr>Meiryo UI</vt:lpstr>
      <vt:lpstr>Meiryo</vt:lpstr>
      <vt:lpstr>Meiryo</vt:lpstr>
      <vt:lpstr>Arial</vt:lpstr>
      <vt:lpstr>Calibri</vt:lpstr>
      <vt:lpstr>Wingdings</vt:lpstr>
      <vt:lpstr>Office ​​テーマ</vt:lpstr>
      <vt:lpstr>Worksheet</vt:lpstr>
      <vt:lpstr>TANOについて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活用方法・ビジネス展開</vt:lpstr>
      <vt:lpstr>活用方法・ビジネス展開</vt:lpstr>
      <vt:lpstr>活用方法・ビジネス展開</vt:lpstr>
      <vt:lpstr>活用方法・ビジネス展開</vt:lpstr>
      <vt:lpstr>活用方法・ビジネス展開</vt:lpstr>
      <vt:lpstr>活用方法・ビジネス展開</vt:lpstr>
      <vt:lpstr>活用方法・ビジネス展開</vt:lpstr>
      <vt:lpstr>活用方法・ビジネス展開</vt:lpstr>
      <vt:lpstr>ＴＡＮＯによる経費削減と経済効果</vt:lpstr>
      <vt:lpstr>共創・共に作る</vt:lpstr>
      <vt:lpstr>導入施設や大学病院からのニーズ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TANO</dc:title>
  <dc:creator>mitamura</dc:creator>
  <cp:lastModifiedBy>Tsutomu Mitamura</cp:lastModifiedBy>
  <cp:revision>104</cp:revision>
  <dcterms:created xsi:type="dcterms:W3CDTF">2016-05-30T01:35:14Z</dcterms:created>
  <dcterms:modified xsi:type="dcterms:W3CDTF">2024-06-25T04:24:14Z</dcterms:modified>
</cp:coreProperties>
</file>