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19"/>
  </p:notesMasterIdLst>
  <p:handoutMasterIdLst>
    <p:handoutMasterId r:id="rId20"/>
  </p:handoutMasterIdLst>
  <p:sldIdLst>
    <p:sldId id="256" r:id="rId3"/>
    <p:sldId id="483" r:id="rId4"/>
    <p:sldId id="485" r:id="rId5"/>
    <p:sldId id="390" r:id="rId6"/>
    <p:sldId id="391" r:id="rId7"/>
    <p:sldId id="482" r:id="rId8"/>
    <p:sldId id="272" r:id="rId9"/>
    <p:sldId id="262" r:id="rId10"/>
    <p:sldId id="264" r:id="rId11"/>
    <p:sldId id="394" r:id="rId12"/>
    <p:sldId id="418" r:id="rId13"/>
    <p:sldId id="419" r:id="rId14"/>
    <p:sldId id="420" r:id="rId15"/>
    <p:sldId id="261" r:id="rId16"/>
    <p:sldId id="464" r:id="rId17"/>
    <p:sldId id="27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95D0"/>
    <a:srgbClr val="BCCFEC"/>
    <a:srgbClr val="507E32"/>
    <a:srgbClr val="EB5F6E"/>
    <a:srgbClr val="564B45"/>
    <a:srgbClr val="EE7D86"/>
    <a:srgbClr val="FBE3E7"/>
    <a:srgbClr val="EA616F"/>
    <a:srgbClr val="02A97F"/>
    <a:srgbClr val="D7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8F572AC-37AA-465B-B368-091BD1C53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F1A3E11-69F0-46F0-B6BE-57646D31A5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AB081-FE83-41FE-B1DD-E949743E36F6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AD695EE-2660-4815-BFC5-34D8146ED2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F87908-2EB4-4D7F-84A4-09CB31BEFE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43432-20A0-4709-B71F-B739A7BE54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09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4bd321ed6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04bd321ed6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7183ce08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543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7183ce086_0_4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83" tIns="96583" rIns="96583" bIns="965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7183ce08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543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7183ce086_0_7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83" tIns="96583" rIns="96583" bIns="965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4bd321ed6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104bd321ed6_2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04bd321ed6_2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16</a:t>
            </a:fld>
            <a:endParaRPr/>
          </a:p>
        </p:txBody>
      </p:sp>
      <p:sp>
        <p:nvSpPr>
          <p:cNvPr id="315" name="Google Shape;315;g104bd321ed6_2_16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2fef48f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2fef48f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2fef48fd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102fef48fd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63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2fef48fd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102fef48fd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85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4bd321ed6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104bd321ed6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4bd321ed6_2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04bd321ed6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8B9FEAF-17D2-4B25-81DF-F6B03DDF1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99B6923-1E81-400D-9E85-0815249E8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229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F55D12B-4CCF-4031-8CE1-35B58E5AB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1412D8F-58C6-42AC-A498-965AA1E79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93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8B9FEAF-17D2-4B25-81DF-F6B03DDF1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99B6923-1E81-400D-9E85-0815249E8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54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セクション見出し">
  <p:cSld name="1_セクション見出し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1286252" y="1140591"/>
            <a:ext cx="6852913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セクション見出し">
  <p:cSld name="2_セクション見出し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286253" y="1140592"/>
            <a:ext cx="685291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86253" y="1140591"/>
            <a:ext cx="6852913" cy="443168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2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 dirty="0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FD6B-AACB-4FB5-A82B-515F0D3C0BFC}" type="datetime1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5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1_タイトル スライド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803246" y="83718"/>
            <a:ext cx="6858000" cy="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  <p:cxnSp>
        <p:nvCxnSpPr>
          <p:cNvPr id="93" name="Google Shape;93;p19"/>
          <p:cNvCxnSpPr/>
          <p:nvPr/>
        </p:nvCxnSpPr>
        <p:spPr>
          <a:xfrm>
            <a:off x="0" y="692092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272B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" name="Google Shape;9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85" y="323850"/>
            <a:ext cx="1285552" cy="3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1" y="6"/>
            <a:ext cx="679508" cy="692087"/>
          </a:xfrm>
          <a:prstGeom prst="chevron">
            <a:avLst>
              <a:gd name="adj" fmla="val 14634"/>
            </a:avLst>
          </a:prstGeom>
          <a:solidFill>
            <a:srgbClr val="18287A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F:\TANOPV.mp4" TargetMode="External"/><Relationship Id="rId1" Type="http://schemas.microsoft.com/office/2007/relationships/media" Target="file:///F:\TANOPV.mp4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/>
          <p:nvPr/>
        </p:nvSpPr>
        <p:spPr>
          <a:xfrm>
            <a:off x="607681" y="61514"/>
            <a:ext cx="7767271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i="0" u="none" strike="noStrike" cap="none" dirty="0">
                <a:solidFill>
                  <a:schemeClr val="dk1"/>
                </a:solidFill>
              </a:rPr>
              <a:t>ゲーミフィケーション</a:t>
            </a:r>
            <a:r>
              <a:rPr lang="ja-JP" altLang="en-US" sz="4000" b="1" i="0" u="none" strike="noStrike" cap="none" dirty="0">
                <a:solidFill>
                  <a:schemeClr val="tx1"/>
                </a:solidFill>
              </a:rPr>
              <a:t>「</a:t>
            </a:r>
            <a:r>
              <a:rPr lang="ja" sz="4000" b="1" i="0" u="none" strike="noStrike" cap="none" dirty="0">
                <a:solidFill>
                  <a:srgbClr val="CC0000"/>
                </a:solidFill>
              </a:rPr>
              <a:t>T</a:t>
            </a:r>
            <a:r>
              <a:rPr lang="ja" sz="4000" b="1" i="0" u="none" strike="noStrike" cap="none" dirty="0">
                <a:solidFill>
                  <a:schemeClr val="accent1"/>
                </a:solidFill>
              </a:rPr>
              <a:t>A</a:t>
            </a:r>
            <a:r>
              <a:rPr lang="ja" sz="4000" b="1" i="0" u="none" strike="noStrike" cap="none" dirty="0">
                <a:solidFill>
                  <a:schemeClr val="accent6"/>
                </a:solidFill>
              </a:rPr>
              <a:t>N</a:t>
            </a:r>
            <a:r>
              <a:rPr lang="ja" sz="4000" b="1" i="0" u="none" strike="noStrike" cap="none" dirty="0">
                <a:solidFill>
                  <a:schemeClr val="accent4"/>
                </a:solidFill>
              </a:rPr>
              <a:t>O</a:t>
            </a:r>
            <a:r>
              <a:rPr lang="ja-JP" altLang="en-US" sz="4000" b="1" i="0" u="none" strike="noStrike" cap="none" dirty="0">
                <a:solidFill>
                  <a:schemeClr val="tx1"/>
                </a:solidFill>
              </a:rPr>
              <a:t>」</a:t>
            </a:r>
            <a:br>
              <a:rPr lang="ja-JP" altLang="en-US" sz="4000" b="1" i="0" u="none" strike="noStrike" cap="none" dirty="0">
                <a:solidFill>
                  <a:schemeClr val="tx1"/>
                </a:solidFill>
              </a:rPr>
            </a:br>
            <a:r>
              <a:rPr lang="ja-JP" altLang="ja-JP" sz="1800" dirty="0">
                <a:effectLst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ＭＳ Ｐ明朝" panose="02020600040205080304" pitchFamily="18" charset="-128"/>
              </a:rPr>
              <a:t>  </a:t>
            </a:r>
            <a:r>
              <a:rPr lang="ja-JP" altLang="ja-JP" sz="1800" dirty="0">
                <a:effectLst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〜リハビリ、フレイル予防、教育、成長し続けるヘルスケアプラットフォーム〜</a:t>
            </a:r>
            <a:endParaRPr sz="1800" b="1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B18D54F-A4B4-4892-8CE0-B0680D96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3" y="1058956"/>
            <a:ext cx="5378823" cy="30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6FD188-1E01-4F19-8CA3-41AD88B9DE37}"/>
              </a:ext>
            </a:extLst>
          </p:cNvPr>
          <p:cNvSpPr txBox="1"/>
          <p:nvPr/>
        </p:nvSpPr>
        <p:spPr>
          <a:xfrm>
            <a:off x="2205316" y="44113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https://www.youtube.com/watch?v=wGEgZLJRsNU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15B054-C8AB-410C-9E97-4630E83B01D5}"/>
              </a:ext>
            </a:extLst>
          </p:cNvPr>
          <p:cNvSpPr txBox="1"/>
          <p:nvPr/>
        </p:nvSpPr>
        <p:spPr>
          <a:xfrm>
            <a:off x="1284194" y="4103612"/>
            <a:ext cx="6400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TANO PV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44">
        <p:cut/>
      </p:transition>
    </mc:Choice>
    <mc:Fallback xmlns="">
      <p:transition advTm="1744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9085B45-3F89-483A-AAC7-CF532026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35" y="1001806"/>
            <a:ext cx="2638650" cy="39332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DBA7CA-BB41-4D40-B7A3-A44A6E27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14" y="1065680"/>
            <a:ext cx="2714616" cy="38693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6791F90-8A74-4442-8588-F7B68D5A5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727" y="1065680"/>
            <a:ext cx="2949912" cy="3933215"/>
          </a:xfrm>
          <a:prstGeom prst="rect">
            <a:avLst/>
          </a:prstGeom>
        </p:spPr>
      </p:pic>
      <p:sp>
        <p:nvSpPr>
          <p:cNvPr id="9" name="Google Shape;207;p33">
            <a:extLst>
              <a:ext uri="{FF2B5EF4-FFF2-40B4-BE49-F238E27FC236}">
                <a16:creationId xmlns:a16="http://schemas.microsoft.com/office/drawing/2014/main" id="{DEE47674-079A-4EB6-AE38-A14EA05EA03E}"/>
              </a:ext>
            </a:extLst>
          </p:cNvPr>
          <p:cNvSpPr txBox="1"/>
          <p:nvPr/>
        </p:nvSpPr>
        <p:spPr>
          <a:xfrm>
            <a:off x="2514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200" b="1" dirty="0">
                <a:solidFill>
                  <a:schemeClr val="lt1"/>
                </a:solidFill>
              </a:rPr>
              <a:t>プログラミング講話や教室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55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1">
            <a:extLst>
              <a:ext uri="{FF2B5EF4-FFF2-40B4-BE49-F238E27FC236}">
                <a16:creationId xmlns:a16="http://schemas.microsoft.com/office/drawing/2014/main" id="{34692A47-236F-4380-9AC5-73BB1009180E}"/>
              </a:ext>
            </a:extLst>
          </p:cNvPr>
          <p:cNvSpPr/>
          <p:nvPr/>
        </p:nvSpPr>
        <p:spPr>
          <a:xfrm>
            <a:off x="438347" y="617221"/>
            <a:ext cx="8106125" cy="7096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>
              <a:defRPr/>
            </a:pPr>
            <a:r>
              <a:rPr lang="ja-JP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需要・求められている事・課題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B20C62-1354-430E-A733-9E7A0A3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7462B-AB10-41BF-A13B-DEA33EECF4C6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5B205A-B551-4EE1-9007-79FB1E49EF84}"/>
              </a:ext>
            </a:extLst>
          </p:cNvPr>
          <p:cNvSpPr/>
          <p:nvPr/>
        </p:nvSpPr>
        <p:spPr>
          <a:xfrm>
            <a:off x="518938" y="1506220"/>
            <a:ext cx="8106125" cy="26439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000" dirty="0">
                <a:solidFill>
                  <a:schemeClr val="tx1"/>
                </a:solidFill>
              </a:rPr>
              <a:t>世の中で問題となっている事は何か。</a:t>
            </a:r>
            <a:br>
              <a:rPr lang="ja-JP" altLang="en-US" sz="3000" dirty="0">
                <a:solidFill>
                  <a:schemeClr val="tx1"/>
                </a:solidFill>
              </a:rPr>
            </a:br>
            <a:r>
              <a:rPr lang="ja-JP" altLang="en-US" sz="3000" dirty="0">
                <a:solidFill>
                  <a:schemeClr val="tx1"/>
                </a:solidFill>
              </a:rPr>
              <a:t>必要とされている事は何か。</a:t>
            </a:r>
            <a:br>
              <a:rPr lang="ja-JP" altLang="en-US" sz="3000" dirty="0">
                <a:solidFill>
                  <a:schemeClr val="tx1"/>
                </a:solidFill>
              </a:rPr>
            </a:br>
            <a:r>
              <a:rPr lang="ja-JP" altLang="en-US" sz="3000" dirty="0">
                <a:solidFill>
                  <a:schemeClr val="tx1"/>
                </a:solidFill>
              </a:rPr>
              <a:t>やってみたい事は何か。</a:t>
            </a:r>
            <a:br>
              <a:rPr lang="ja-JP" altLang="en-US" sz="3000" dirty="0">
                <a:solidFill>
                  <a:schemeClr val="tx1"/>
                </a:solidFill>
              </a:rPr>
            </a:br>
            <a:br>
              <a:rPr lang="ja-JP" altLang="en-US" sz="3000" dirty="0">
                <a:solidFill>
                  <a:schemeClr val="tx1"/>
                </a:solidFill>
              </a:rPr>
            </a:br>
            <a:r>
              <a:rPr lang="ja-JP" altLang="en-US" sz="3000" dirty="0">
                <a:solidFill>
                  <a:schemeClr val="tx1"/>
                </a:solidFill>
              </a:rPr>
              <a:t>仮想現実の中で夢を叶えるためにゲームはある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78A1AD6-D715-4F70-9B4E-285641138E40}"/>
              </a:ext>
            </a:extLst>
          </p:cNvPr>
          <p:cNvSpPr txBox="1">
            <a:spLocks/>
          </p:cNvSpPr>
          <p:nvPr/>
        </p:nvSpPr>
        <p:spPr bwMode="auto">
          <a:xfrm>
            <a:off x="518938" y="4150152"/>
            <a:ext cx="8273568" cy="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</a:t>
            </a:r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魚釣りに連れて行ってくれない、サッカー選手になりたい・・・。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9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>
            <a:extLst>
              <a:ext uri="{FF2B5EF4-FFF2-40B4-BE49-F238E27FC236}">
                <a16:creationId xmlns:a16="http://schemas.microsoft.com/office/drawing/2014/main" id="{255D20AA-04BD-4E08-AD03-2555B6E9DDFB}"/>
              </a:ext>
            </a:extLst>
          </p:cNvPr>
          <p:cNvSpPr txBox="1">
            <a:spLocks/>
          </p:cNvSpPr>
          <p:nvPr/>
        </p:nvSpPr>
        <p:spPr bwMode="auto">
          <a:xfrm>
            <a:off x="535782" y="1334692"/>
            <a:ext cx="3225514" cy="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モーションセンサー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1CCB7ED5-7390-46D5-AEC3-717AE70441B3}"/>
              </a:ext>
            </a:extLst>
          </p:cNvPr>
          <p:cNvSpPr txBox="1">
            <a:spLocks/>
          </p:cNvSpPr>
          <p:nvPr/>
        </p:nvSpPr>
        <p:spPr>
          <a:xfrm>
            <a:off x="4155233" y="1466014"/>
            <a:ext cx="5108972" cy="2667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ja-JP" altLang="en-US" sz="22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体の動きや声を検知することができる</a:t>
            </a:r>
          </a:p>
        </p:txBody>
      </p:sp>
      <p:pic>
        <p:nvPicPr>
          <p:cNvPr id="26633" name="図 12">
            <a:extLst>
              <a:ext uri="{FF2B5EF4-FFF2-40B4-BE49-F238E27FC236}">
                <a16:creationId xmlns:a16="http://schemas.microsoft.com/office/drawing/2014/main" id="{F2BD61CB-7562-449D-9805-07FAB1548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9" y="3297442"/>
            <a:ext cx="261818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64F891-9F3A-418E-A541-3410C986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74004-0EDB-464D-B1BF-6053B9397749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pic>
        <p:nvPicPr>
          <p:cNvPr id="2050" name="Picture 2" descr="ãhmdãã®ç»åæ¤ç´¢çµæ">
            <a:extLst>
              <a:ext uri="{FF2B5EF4-FFF2-40B4-BE49-F238E27FC236}">
                <a16:creationId xmlns:a16="http://schemas.microsoft.com/office/drawing/2014/main" id="{DEAB07E5-5139-4E12-8D4E-5E8CF8D9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55" y="3093845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ãWebã«ã¡ã©ãã®ç»åæ¤ç´¢çµæ">
            <a:extLst>
              <a:ext uri="{FF2B5EF4-FFF2-40B4-BE49-F238E27FC236}">
                <a16:creationId xmlns:a16="http://schemas.microsoft.com/office/drawing/2014/main" id="{91065C92-C566-4613-86F5-9D5E9CD4F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30" y="3451621"/>
            <a:ext cx="10620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0">
            <a:extLst>
              <a:ext uri="{FF2B5EF4-FFF2-40B4-BE49-F238E27FC236}">
                <a16:creationId xmlns:a16="http://schemas.microsoft.com/office/drawing/2014/main" id="{42BCC94A-8BFE-45C5-9F81-C16393BA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59" y="3439126"/>
            <a:ext cx="1439465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7D5D880C-FB41-4151-ADA9-2857C31BE3FF}"/>
              </a:ext>
            </a:extLst>
          </p:cNvPr>
          <p:cNvSpPr txBox="1">
            <a:spLocks/>
          </p:cNvSpPr>
          <p:nvPr/>
        </p:nvSpPr>
        <p:spPr bwMode="auto">
          <a:xfrm>
            <a:off x="535781" y="1825117"/>
            <a:ext cx="3225514" cy="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ヘッドマウントディスプレイ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83A4BB4E-3CC5-4CF5-ACFE-90D664F175F5}"/>
              </a:ext>
            </a:extLst>
          </p:cNvPr>
          <p:cNvSpPr txBox="1">
            <a:spLocks/>
          </p:cNvSpPr>
          <p:nvPr/>
        </p:nvSpPr>
        <p:spPr>
          <a:xfrm>
            <a:off x="4155233" y="1885124"/>
            <a:ext cx="5108972" cy="2667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ja-JP" altLang="en-US" sz="22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視覚の錯覚により没入感が高い</a:t>
            </a:r>
          </a:p>
        </p:txBody>
      </p:sp>
      <p:sp>
        <p:nvSpPr>
          <p:cNvPr id="14" name="四角形: 角を丸くする 11">
            <a:extLst>
              <a:ext uri="{FF2B5EF4-FFF2-40B4-BE49-F238E27FC236}">
                <a16:creationId xmlns:a16="http://schemas.microsoft.com/office/drawing/2014/main" id="{FDC8AFFC-78F9-4BA8-BDC0-DE758DFDBAA7}"/>
              </a:ext>
            </a:extLst>
          </p:cNvPr>
          <p:cNvSpPr/>
          <p:nvPr/>
        </p:nvSpPr>
        <p:spPr>
          <a:xfrm>
            <a:off x="177626" y="319314"/>
            <a:ext cx="8788748" cy="7711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>
              <a:defRPr/>
            </a:pPr>
            <a:r>
              <a:rPr lang="ja-JP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技術・デバイスを知ると発想力の幅が増える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2DB437EF-34F5-4D23-9210-FFD0996A127C}"/>
              </a:ext>
            </a:extLst>
          </p:cNvPr>
          <p:cNvSpPr txBox="1">
            <a:spLocks/>
          </p:cNvSpPr>
          <p:nvPr/>
        </p:nvSpPr>
        <p:spPr bwMode="auto">
          <a:xfrm>
            <a:off x="535781" y="2385047"/>
            <a:ext cx="8273568" cy="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キーボード、ゲームコントローラー、マウス、タッチパネル等・・・・。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6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1">
            <a:extLst>
              <a:ext uri="{FF2B5EF4-FFF2-40B4-BE49-F238E27FC236}">
                <a16:creationId xmlns:a16="http://schemas.microsoft.com/office/drawing/2014/main" id="{34692A47-236F-4380-9AC5-73BB1009180E}"/>
              </a:ext>
            </a:extLst>
          </p:cNvPr>
          <p:cNvSpPr/>
          <p:nvPr/>
        </p:nvSpPr>
        <p:spPr>
          <a:xfrm>
            <a:off x="331846" y="419684"/>
            <a:ext cx="8460660" cy="70961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>
              <a:defRPr/>
            </a:pPr>
            <a:r>
              <a:rPr lang="ja-JP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発想力・課題解決力が必要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B20C62-1354-430E-A733-9E7A0A3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7462B-AB10-41BF-A13B-DEA33EECF4C6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5B205A-B551-4EE1-9007-79FB1E49EF84}"/>
              </a:ext>
            </a:extLst>
          </p:cNvPr>
          <p:cNvSpPr/>
          <p:nvPr/>
        </p:nvSpPr>
        <p:spPr>
          <a:xfrm>
            <a:off x="518938" y="1367974"/>
            <a:ext cx="8106125" cy="229288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700" dirty="0">
                <a:solidFill>
                  <a:schemeClr val="tx1"/>
                </a:solidFill>
              </a:rPr>
              <a:t>どうすれば解決できるか</a:t>
            </a:r>
            <a:br>
              <a:rPr lang="ja-JP" altLang="en-US" sz="2700" dirty="0">
                <a:solidFill>
                  <a:schemeClr val="tx1"/>
                </a:solidFill>
              </a:rPr>
            </a:br>
            <a:r>
              <a:rPr lang="ja-JP" altLang="en-US" sz="2700" dirty="0">
                <a:solidFill>
                  <a:schemeClr val="tx1"/>
                </a:solidFill>
              </a:rPr>
              <a:t>どんなアイデアが面白いか。</a:t>
            </a:r>
            <a:br>
              <a:rPr lang="ja-JP" altLang="en-US" sz="2700" dirty="0">
                <a:solidFill>
                  <a:schemeClr val="tx1"/>
                </a:solidFill>
              </a:rPr>
            </a:br>
            <a:r>
              <a:rPr lang="ja-JP" altLang="en-US" sz="2700" dirty="0">
                <a:solidFill>
                  <a:schemeClr val="tx1"/>
                </a:solidFill>
              </a:rPr>
              <a:t>どうしたら喜んでもらえるか。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CAE224FF-6B39-473A-A0D7-978E58B30437}"/>
              </a:ext>
            </a:extLst>
          </p:cNvPr>
          <p:cNvSpPr txBox="1">
            <a:spLocks/>
          </p:cNvSpPr>
          <p:nvPr/>
        </p:nvSpPr>
        <p:spPr bwMode="auto">
          <a:xfrm>
            <a:off x="518938" y="3699587"/>
            <a:ext cx="8273568" cy="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</a:t>
            </a:r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こんなゲームがあれば、魚釣りをした気分になれる。</a:t>
            </a:r>
            <a:b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こんなゲームがあれば、運動にもなる。頭がよくなる。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3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ctrTitle"/>
          </p:nvPr>
        </p:nvSpPr>
        <p:spPr>
          <a:xfrm>
            <a:off x="803246" y="83718"/>
            <a:ext cx="6858000" cy="5490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b" anchorCtr="0">
            <a:normAutofit/>
          </a:bodyPr>
          <a:lstStyle/>
          <a:p>
            <a:r>
              <a:rPr lang="ja"/>
              <a:t>ゲーミフィケーション</a:t>
            </a:r>
            <a:endParaRPr/>
          </a:p>
        </p:txBody>
      </p:sp>
      <p:sp>
        <p:nvSpPr>
          <p:cNvPr id="238" name="Google Shape;238;p39"/>
          <p:cNvSpPr txBox="1"/>
          <p:nvPr/>
        </p:nvSpPr>
        <p:spPr>
          <a:xfrm>
            <a:off x="169275" y="828126"/>
            <a:ext cx="84066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ja" altLang="en-US" sz="1700" b="1"/>
              <a:t>「訓練や勉強を」「楽しみ・遊び・趣味」に変えていき</a:t>
            </a:r>
            <a:endParaRPr sz="1700" b="1"/>
          </a:p>
          <a:p>
            <a:r>
              <a:rPr lang="ja" altLang="en-US" sz="1700" b="1">
                <a:solidFill>
                  <a:schemeClr val="dk1"/>
                </a:solidFill>
              </a:rPr>
              <a:t>楽しんでいるうちに、訓練になっていた、勉強になっていた等の結果に繋げていく。</a:t>
            </a:r>
            <a:endParaRPr sz="1700" b="1"/>
          </a:p>
        </p:txBody>
      </p:sp>
      <p:sp>
        <p:nvSpPr>
          <p:cNvPr id="239" name="Google Shape;239;p39"/>
          <p:cNvSpPr txBox="1"/>
          <p:nvPr/>
        </p:nvSpPr>
        <p:spPr>
          <a:xfrm>
            <a:off x="776400" y="2926125"/>
            <a:ext cx="2556900" cy="7080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100"/>
              <a:t>ワクワクの環境</a:t>
            </a:r>
            <a:endParaRPr sz="2100"/>
          </a:p>
        </p:txBody>
      </p:sp>
      <p:sp>
        <p:nvSpPr>
          <p:cNvPr id="240" name="Google Shape;240;p39"/>
          <p:cNvSpPr txBox="1"/>
          <p:nvPr/>
        </p:nvSpPr>
        <p:spPr>
          <a:xfrm>
            <a:off x="3480300" y="2926125"/>
            <a:ext cx="2556900" cy="7080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100"/>
              <a:t>ゲーム</a:t>
            </a:r>
            <a:endParaRPr sz="2100"/>
          </a:p>
          <a:p>
            <a:pPr algn="ctr"/>
            <a:r>
              <a:rPr lang="ja" altLang="en-US" sz="2100"/>
              <a:t>仮想現実</a:t>
            </a:r>
            <a:endParaRPr sz="2100"/>
          </a:p>
        </p:txBody>
      </p:sp>
      <p:sp>
        <p:nvSpPr>
          <p:cNvPr id="241" name="Google Shape;241;p39"/>
          <p:cNvSpPr txBox="1"/>
          <p:nvPr/>
        </p:nvSpPr>
        <p:spPr>
          <a:xfrm>
            <a:off x="6179400" y="2926125"/>
            <a:ext cx="2556900" cy="7080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100"/>
              <a:t>本能・情動</a:t>
            </a:r>
            <a:endParaRPr sz="2100"/>
          </a:p>
        </p:txBody>
      </p:sp>
      <p:sp>
        <p:nvSpPr>
          <p:cNvPr id="242" name="Google Shape;242;p39"/>
          <p:cNvSpPr txBox="1"/>
          <p:nvPr/>
        </p:nvSpPr>
        <p:spPr>
          <a:xfrm>
            <a:off x="3480300" y="1534225"/>
            <a:ext cx="2556900" cy="549000"/>
          </a:xfrm>
          <a:prstGeom prst="rect">
            <a:avLst/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000"/>
              <a:t>やらされ感</a:t>
            </a:r>
            <a:endParaRPr sz="2000"/>
          </a:p>
        </p:txBody>
      </p:sp>
      <p:sp>
        <p:nvSpPr>
          <p:cNvPr id="243" name="Google Shape;243;p39"/>
          <p:cNvSpPr txBox="1"/>
          <p:nvPr/>
        </p:nvSpPr>
        <p:spPr>
          <a:xfrm>
            <a:off x="6179400" y="1534225"/>
            <a:ext cx="2556900" cy="549000"/>
          </a:xfrm>
          <a:prstGeom prst="rect">
            <a:avLst/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1700"/>
              <a:t>孤独</a:t>
            </a:r>
            <a:endParaRPr sz="1700"/>
          </a:p>
          <a:p>
            <a:pPr algn="ctr"/>
            <a:r>
              <a:rPr lang="ja" altLang="en-US" sz="1700"/>
              <a:t>プレッシャー</a:t>
            </a:r>
            <a:endParaRPr sz="1700"/>
          </a:p>
        </p:txBody>
      </p:sp>
      <p:sp>
        <p:nvSpPr>
          <p:cNvPr id="244" name="Google Shape;244;p39"/>
          <p:cNvSpPr txBox="1"/>
          <p:nvPr/>
        </p:nvSpPr>
        <p:spPr>
          <a:xfrm>
            <a:off x="781200" y="1534225"/>
            <a:ext cx="2556900" cy="549000"/>
          </a:xfrm>
          <a:prstGeom prst="rect">
            <a:avLst/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000"/>
              <a:t>訓練しなさい</a:t>
            </a:r>
            <a:endParaRPr sz="2000"/>
          </a:p>
        </p:txBody>
      </p:sp>
      <p:sp>
        <p:nvSpPr>
          <p:cNvPr id="245" name="Google Shape;245;p39"/>
          <p:cNvSpPr/>
          <p:nvPr/>
        </p:nvSpPr>
        <p:spPr>
          <a:xfrm>
            <a:off x="4307925" y="2458800"/>
            <a:ext cx="1022700" cy="436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46" name="Google Shape;246;p39"/>
          <p:cNvSpPr txBox="1"/>
          <p:nvPr/>
        </p:nvSpPr>
        <p:spPr>
          <a:xfrm>
            <a:off x="2858200" y="4111225"/>
            <a:ext cx="3931200" cy="7080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/>
              <a:t>意欲・楽しみ・継続</a:t>
            </a:r>
            <a:endParaRPr sz="2400"/>
          </a:p>
        </p:txBody>
      </p:sp>
      <p:sp>
        <p:nvSpPr>
          <p:cNvPr id="247" name="Google Shape;247;p39"/>
          <p:cNvSpPr txBox="1"/>
          <p:nvPr/>
        </p:nvSpPr>
        <p:spPr>
          <a:xfrm>
            <a:off x="781200" y="2159425"/>
            <a:ext cx="7955100" cy="375600"/>
          </a:xfrm>
          <a:prstGeom prst="rect">
            <a:avLst/>
          </a:prstGeom>
          <a:solidFill>
            <a:srgbClr val="4A86E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000">
                <a:solidFill>
                  <a:schemeClr val="lt1"/>
                </a:solidFill>
              </a:rPr>
              <a:t>辛い・努力・続かない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248" name="Google Shape;248;p39"/>
          <p:cNvSpPr/>
          <p:nvPr/>
        </p:nvSpPr>
        <p:spPr>
          <a:xfrm>
            <a:off x="4307925" y="3654575"/>
            <a:ext cx="1022700" cy="436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ctrTitle"/>
          </p:nvPr>
        </p:nvSpPr>
        <p:spPr>
          <a:xfrm>
            <a:off x="803246" y="83718"/>
            <a:ext cx="6858000" cy="5490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b" anchorCtr="0">
            <a:normAutofit/>
          </a:bodyPr>
          <a:lstStyle/>
          <a:p>
            <a:r>
              <a:rPr lang="ja"/>
              <a:t>デジタルセラピューティクス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4" name="Google Shape;254;p40"/>
          <p:cNvSpPr txBox="1"/>
          <p:nvPr/>
        </p:nvSpPr>
        <p:spPr>
          <a:xfrm>
            <a:off x="169275" y="904325"/>
            <a:ext cx="88980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ja" altLang="en-US" sz="1900" b="1"/>
              <a:t>「このままでも」「使い方の工夫でも」で様々な</a:t>
            </a:r>
            <a:r>
              <a:rPr lang="ja" altLang="en-US" sz="1900" b="1">
                <a:solidFill>
                  <a:srgbClr val="FF0000"/>
                </a:solidFill>
              </a:rPr>
              <a:t>治療効果</a:t>
            </a:r>
            <a:r>
              <a:rPr lang="ja" altLang="en-US" sz="1900" b="1"/>
              <a:t>に結び付けられる。</a:t>
            </a:r>
            <a:endParaRPr sz="1900" b="1"/>
          </a:p>
          <a:p>
            <a:r>
              <a:rPr lang="ja" altLang="en-US" sz="1900" b="1"/>
              <a:t>介入の仕方によっても様々な付加価値を上げる事ができる</a:t>
            </a:r>
            <a:endParaRPr sz="1900" b="1"/>
          </a:p>
        </p:txBody>
      </p:sp>
      <p:sp>
        <p:nvSpPr>
          <p:cNvPr id="255" name="Google Shape;255;p40"/>
          <p:cNvSpPr txBox="1"/>
          <p:nvPr/>
        </p:nvSpPr>
        <p:spPr>
          <a:xfrm>
            <a:off x="700200" y="3154725"/>
            <a:ext cx="2556900" cy="923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>
                <a:solidFill>
                  <a:schemeClr val="lt1"/>
                </a:solidFill>
              </a:rPr>
              <a:t>認知機能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56" name="Google Shape;256;p40"/>
          <p:cNvSpPr txBox="1"/>
          <p:nvPr/>
        </p:nvSpPr>
        <p:spPr>
          <a:xfrm>
            <a:off x="3404100" y="3154725"/>
            <a:ext cx="2556900" cy="923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/>
              <a:t>呼吸機能</a:t>
            </a:r>
            <a:endParaRPr sz="2400"/>
          </a:p>
        </p:txBody>
      </p:sp>
      <p:sp>
        <p:nvSpPr>
          <p:cNvPr id="257" name="Google Shape;257;p40"/>
          <p:cNvSpPr txBox="1"/>
          <p:nvPr/>
        </p:nvSpPr>
        <p:spPr>
          <a:xfrm>
            <a:off x="6103200" y="3154725"/>
            <a:ext cx="2556900" cy="9234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/>
              <a:t>メンタルケア</a:t>
            </a:r>
            <a:endParaRPr sz="2400"/>
          </a:p>
        </p:txBody>
      </p:sp>
      <p:sp>
        <p:nvSpPr>
          <p:cNvPr id="258" name="Google Shape;258;p40"/>
          <p:cNvSpPr txBox="1"/>
          <p:nvPr/>
        </p:nvSpPr>
        <p:spPr>
          <a:xfrm>
            <a:off x="3404100" y="1693225"/>
            <a:ext cx="2556900" cy="923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/>
              <a:t>声のゲーム</a:t>
            </a:r>
            <a:endParaRPr sz="2400"/>
          </a:p>
        </p:txBody>
      </p:sp>
      <p:sp>
        <p:nvSpPr>
          <p:cNvPr id="259" name="Google Shape;259;p40"/>
          <p:cNvSpPr txBox="1"/>
          <p:nvPr/>
        </p:nvSpPr>
        <p:spPr>
          <a:xfrm>
            <a:off x="6103200" y="1693225"/>
            <a:ext cx="2556900" cy="923400"/>
          </a:xfrm>
          <a:prstGeom prst="rect">
            <a:avLst/>
          </a:pr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/>
              <a:t>楽しみ</a:t>
            </a:r>
            <a:endParaRPr sz="2400"/>
          </a:p>
        </p:txBody>
      </p:sp>
      <p:sp>
        <p:nvSpPr>
          <p:cNvPr id="260" name="Google Shape;260;p40"/>
          <p:cNvSpPr txBox="1"/>
          <p:nvPr/>
        </p:nvSpPr>
        <p:spPr>
          <a:xfrm>
            <a:off x="705000" y="1693225"/>
            <a:ext cx="2556900" cy="923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>
                <a:solidFill>
                  <a:schemeClr val="lt1"/>
                </a:solidFill>
              </a:rPr>
              <a:t>魚釣り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61" name="Google Shape;261;p40"/>
          <p:cNvSpPr/>
          <p:nvPr/>
        </p:nvSpPr>
        <p:spPr>
          <a:xfrm>
            <a:off x="4155525" y="2687400"/>
            <a:ext cx="1022700" cy="436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2" name="Google Shape;262;p40"/>
          <p:cNvSpPr/>
          <p:nvPr/>
        </p:nvSpPr>
        <p:spPr>
          <a:xfrm>
            <a:off x="1517100" y="2667575"/>
            <a:ext cx="1022700" cy="436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6965400" y="2667575"/>
            <a:ext cx="1022700" cy="436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4" name="Google Shape;264;p40"/>
          <p:cNvSpPr txBox="1"/>
          <p:nvPr/>
        </p:nvSpPr>
        <p:spPr>
          <a:xfrm>
            <a:off x="239000" y="4324825"/>
            <a:ext cx="8584500" cy="549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ja" altLang="en-US" sz="2400" b="1" dirty="0">
                <a:solidFill>
                  <a:srgbClr val="FF0000"/>
                </a:solidFill>
              </a:rPr>
              <a:t>可能性</a:t>
            </a:r>
            <a:r>
              <a:rPr lang="ja" altLang="en-US" sz="2400" dirty="0">
                <a:solidFill>
                  <a:srgbClr val="FF0000"/>
                </a:solidFill>
              </a:rPr>
              <a:t>について</a:t>
            </a:r>
            <a:r>
              <a:rPr lang="ja-JP" altLang="en-US" sz="2400" dirty="0">
                <a:solidFill>
                  <a:srgbClr val="FF0000"/>
                </a:solidFill>
              </a:rPr>
              <a:t>かんがえてみよう</a:t>
            </a:r>
            <a:endParaRPr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3D3107D-93E1-499B-8294-B4531B94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8249" y="584940"/>
            <a:ext cx="7067376" cy="4387281"/>
          </a:xfrm>
          <a:prstGeom prst="rect">
            <a:avLst/>
          </a:prstGeom>
        </p:spPr>
      </p:pic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3580E023-FE33-4E90-BD23-592D1AE0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02" y="2404782"/>
            <a:ext cx="1356949" cy="921081"/>
          </a:xfrm>
          <a:prstGeom prst="rect">
            <a:avLst/>
          </a:prstGeom>
        </p:spPr>
      </p:pic>
      <p:sp>
        <p:nvSpPr>
          <p:cNvPr id="323" name="Google Shape;323;p41"/>
          <p:cNvSpPr txBox="1"/>
          <p:nvPr/>
        </p:nvSpPr>
        <p:spPr>
          <a:xfrm>
            <a:off x="2515" y="0"/>
            <a:ext cx="9141485" cy="6258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1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次世代に繋ぐプラットフォーム「環境」の形成</a:t>
            </a:r>
            <a:endParaRPr sz="31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323;p41">
            <a:extLst>
              <a:ext uri="{FF2B5EF4-FFF2-40B4-BE49-F238E27FC236}">
                <a16:creationId xmlns:a16="http://schemas.microsoft.com/office/drawing/2014/main" id="{76914CD7-96CE-458F-BF18-0627C9753C94}"/>
              </a:ext>
            </a:extLst>
          </p:cNvPr>
          <p:cNvSpPr txBox="1"/>
          <p:nvPr/>
        </p:nvSpPr>
        <p:spPr>
          <a:xfrm>
            <a:off x="5314950" y="1571432"/>
            <a:ext cx="1102322" cy="6258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1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教育</a:t>
            </a:r>
            <a:endParaRPr sz="31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" name="Google Shape;323;p41">
            <a:extLst>
              <a:ext uri="{FF2B5EF4-FFF2-40B4-BE49-F238E27FC236}">
                <a16:creationId xmlns:a16="http://schemas.microsoft.com/office/drawing/2014/main" id="{5A4003FE-7745-4B20-969C-7DE2528DE4C4}"/>
              </a:ext>
            </a:extLst>
          </p:cNvPr>
          <p:cNvSpPr txBox="1"/>
          <p:nvPr/>
        </p:nvSpPr>
        <p:spPr>
          <a:xfrm>
            <a:off x="2022492" y="1772966"/>
            <a:ext cx="1102322" cy="5433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28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企業</a:t>
            </a:r>
            <a:endParaRPr sz="28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323;p41">
            <a:extLst>
              <a:ext uri="{FF2B5EF4-FFF2-40B4-BE49-F238E27FC236}">
                <a16:creationId xmlns:a16="http://schemas.microsoft.com/office/drawing/2014/main" id="{21693159-4AA1-4F15-8B1C-BEC1D202D7A0}"/>
              </a:ext>
            </a:extLst>
          </p:cNvPr>
          <p:cNvSpPr txBox="1"/>
          <p:nvPr/>
        </p:nvSpPr>
        <p:spPr>
          <a:xfrm>
            <a:off x="3590925" y="3702993"/>
            <a:ext cx="1102322" cy="6258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1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福祉</a:t>
            </a:r>
            <a:endParaRPr sz="31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323;p41">
            <a:extLst>
              <a:ext uri="{FF2B5EF4-FFF2-40B4-BE49-F238E27FC236}">
                <a16:creationId xmlns:a16="http://schemas.microsoft.com/office/drawing/2014/main" id="{25A429E3-5997-418B-BAE6-3352BC94293F}"/>
              </a:ext>
            </a:extLst>
          </p:cNvPr>
          <p:cNvSpPr txBox="1"/>
          <p:nvPr/>
        </p:nvSpPr>
        <p:spPr>
          <a:xfrm>
            <a:off x="2054296" y="2277037"/>
            <a:ext cx="1102322" cy="4798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ja-JP" altLang="en-US" sz="16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6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  <a:t>シーズ</a:t>
            </a:r>
            <a:br>
              <a:rPr lang="ja-JP" altLang="en-US" sz="16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1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  <a:t>テクノロジー</a:t>
            </a:r>
            <a:endParaRPr sz="1200" b="1" dirty="0">
              <a:solidFill>
                <a:schemeClr val="lt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" name="Google Shape;323;p41">
            <a:extLst>
              <a:ext uri="{FF2B5EF4-FFF2-40B4-BE49-F238E27FC236}">
                <a16:creationId xmlns:a16="http://schemas.microsoft.com/office/drawing/2014/main" id="{C30418EB-E253-4446-B64B-9468593C1D37}"/>
              </a:ext>
            </a:extLst>
          </p:cNvPr>
          <p:cNvSpPr txBox="1"/>
          <p:nvPr/>
        </p:nvSpPr>
        <p:spPr>
          <a:xfrm>
            <a:off x="5295900" y="2191198"/>
            <a:ext cx="1102322" cy="4798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18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  <a:t>総合教育</a:t>
            </a:r>
            <a:br>
              <a:rPr lang="ja-JP" altLang="en-US" sz="180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050" b="1" dirty="0">
                <a:solidFill>
                  <a:schemeClr val="l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"/>
                <a:ea typeface="Meiryo"/>
                <a:cs typeface="Meiryo"/>
                <a:sym typeface="Meiryo"/>
              </a:rPr>
              <a:t>プログラミング</a:t>
            </a:r>
            <a:endParaRPr sz="1050" b="1" dirty="0">
              <a:solidFill>
                <a:schemeClr val="lt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" name="Google Shape;323;p41">
            <a:extLst>
              <a:ext uri="{FF2B5EF4-FFF2-40B4-BE49-F238E27FC236}">
                <a16:creationId xmlns:a16="http://schemas.microsoft.com/office/drawing/2014/main" id="{1641008D-B996-4BFA-8542-EBF394314710}"/>
              </a:ext>
            </a:extLst>
          </p:cNvPr>
          <p:cNvSpPr txBox="1"/>
          <p:nvPr/>
        </p:nvSpPr>
        <p:spPr>
          <a:xfrm>
            <a:off x="6414168" y="2339521"/>
            <a:ext cx="1102322" cy="10041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>
              <a:lnSpc>
                <a:spcPct val="150000"/>
              </a:lnSpc>
              <a:buClr>
                <a:schemeClr val="lt1"/>
              </a:buClr>
              <a:buSzPts val="1800"/>
            </a:pPr>
            <a:r>
              <a:rPr lang="ja-JP" altLang="en-US" sz="15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課題解決</a:t>
            </a:r>
            <a:br>
              <a:rPr lang="en-US" altLang="ja-JP" sz="15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5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社会参加</a:t>
            </a:r>
            <a:br>
              <a:rPr lang="ja-JP" altLang="en-US" sz="15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5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開発参加</a:t>
            </a:r>
          </a:p>
        </p:txBody>
      </p:sp>
      <p:sp>
        <p:nvSpPr>
          <p:cNvPr id="16" name="Google Shape;323;p41">
            <a:extLst>
              <a:ext uri="{FF2B5EF4-FFF2-40B4-BE49-F238E27FC236}">
                <a16:creationId xmlns:a16="http://schemas.microsoft.com/office/drawing/2014/main" id="{CF3EA43A-C0C2-4C40-A280-90061E61B8BB}"/>
              </a:ext>
            </a:extLst>
          </p:cNvPr>
          <p:cNvSpPr txBox="1"/>
          <p:nvPr/>
        </p:nvSpPr>
        <p:spPr>
          <a:xfrm>
            <a:off x="1026211" y="2887208"/>
            <a:ext cx="1102322" cy="5433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en-US" altLang="ja-JP" sz="32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</a:br>
            <a:endParaRPr lang="en-US" altLang="ja-JP" sz="32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en-US" altLang="ja-JP" sz="32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en-US" altLang="ja-JP" sz="28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28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技術</a:t>
            </a:r>
            <a:endParaRPr lang="en-US" altLang="ja-JP" sz="28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2800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連携</a:t>
            </a:r>
            <a:endParaRPr lang="ja-JP" altLang="en-US" sz="1800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" name="Google Shape;323;p41">
            <a:extLst>
              <a:ext uri="{FF2B5EF4-FFF2-40B4-BE49-F238E27FC236}">
                <a16:creationId xmlns:a16="http://schemas.microsoft.com/office/drawing/2014/main" id="{221A70A3-BFAE-41B5-A697-1428EB4FC10A}"/>
              </a:ext>
            </a:extLst>
          </p:cNvPr>
          <p:cNvSpPr txBox="1"/>
          <p:nvPr/>
        </p:nvSpPr>
        <p:spPr>
          <a:xfrm>
            <a:off x="3590925" y="4195901"/>
            <a:ext cx="1102322" cy="5433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ニーズ</a:t>
            </a:r>
            <a:br>
              <a:rPr lang="ja-JP" altLang="en-US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</a:br>
            <a:r>
              <a:rPr lang="en-US" altLang="ja-JP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DX</a:t>
            </a:r>
            <a:r>
              <a:rPr lang="ja-JP" altLang="en-US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加速化</a:t>
            </a:r>
          </a:p>
        </p:txBody>
      </p:sp>
      <p:sp>
        <p:nvSpPr>
          <p:cNvPr id="18" name="Google Shape;323;p41">
            <a:extLst>
              <a:ext uri="{FF2B5EF4-FFF2-40B4-BE49-F238E27FC236}">
                <a16:creationId xmlns:a16="http://schemas.microsoft.com/office/drawing/2014/main" id="{1CF4FBAD-B994-437B-8507-6D2F38CA7960}"/>
              </a:ext>
            </a:extLst>
          </p:cNvPr>
          <p:cNvSpPr txBox="1"/>
          <p:nvPr/>
        </p:nvSpPr>
        <p:spPr>
          <a:xfrm>
            <a:off x="4615118" y="4071626"/>
            <a:ext cx="1102322" cy="5433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雇用</a:t>
            </a:r>
            <a:br>
              <a:rPr lang="ja-JP" altLang="en-US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負担軽減</a:t>
            </a:r>
          </a:p>
        </p:txBody>
      </p:sp>
      <p:sp>
        <p:nvSpPr>
          <p:cNvPr id="24" name="Google Shape;323;p41">
            <a:extLst>
              <a:ext uri="{FF2B5EF4-FFF2-40B4-BE49-F238E27FC236}">
                <a16:creationId xmlns:a16="http://schemas.microsoft.com/office/drawing/2014/main" id="{A4A1E8DF-E7A8-48F4-91C5-F8AA8A466752}"/>
              </a:ext>
            </a:extLst>
          </p:cNvPr>
          <p:cNvSpPr txBox="1"/>
          <p:nvPr/>
        </p:nvSpPr>
        <p:spPr>
          <a:xfrm>
            <a:off x="2331974" y="775667"/>
            <a:ext cx="3733800" cy="7233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ja-JP" altLang="en-US" sz="20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課題解決</a:t>
            </a:r>
            <a:br>
              <a:rPr lang="en-US" altLang="ja-JP" sz="20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20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ゲーミフィケーション</a:t>
            </a:r>
            <a:r>
              <a:rPr lang="en-US" altLang="ja-JP" sz="20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DX</a:t>
            </a:r>
            <a:endParaRPr sz="2400" b="1" dirty="0">
              <a:ln w="1270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DF9D2D25-3519-4892-A349-2E90E29E26EC}"/>
              </a:ext>
            </a:extLst>
          </p:cNvPr>
          <p:cNvSpPr/>
          <p:nvPr/>
        </p:nvSpPr>
        <p:spPr>
          <a:xfrm>
            <a:off x="1897683" y="3394116"/>
            <a:ext cx="1219765" cy="318639"/>
          </a:xfrm>
          <a:prstGeom prst="roundRect">
            <a:avLst/>
          </a:prstGeom>
          <a:solidFill>
            <a:srgbClr val="D7ECE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rgbClr val="02A97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サービス連携</a:t>
            </a:r>
          </a:p>
        </p:txBody>
      </p:sp>
      <p:sp>
        <p:nvSpPr>
          <p:cNvPr id="35" name="Google Shape;323;p41">
            <a:extLst>
              <a:ext uri="{FF2B5EF4-FFF2-40B4-BE49-F238E27FC236}">
                <a16:creationId xmlns:a16="http://schemas.microsoft.com/office/drawing/2014/main" id="{5598D8BA-C440-4AC9-BEA1-2D0C2C9E7597}"/>
              </a:ext>
            </a:extLst>
          </p:cNvPr>
          <p:cNvSpPr txBox="1"/>
          <p:nvPr/>
        </p:nvSpPr>
        <p:spPr>
          <a:xfrm>
            <a:off x="5993113" y="743871"/>
            <a:ext cx="2568246" cy="456135"/>
          </a:xfrm>
          <a:prstGeom prst="roundRect">
            <a:avLst/>
          </a:prstGeom>
          <a:solidFill>
            <a:srgbClr val="FBE3E7"/>
          </a:solidFill>
          <a:ln>
            <a:noFill/>
          </a:ln>
          <a:effectLst>
            <a:outerShdw blurRad="57150" dist="19050" dir="5400000" algn="ctr" rotWithShape="0">
              <a:srgbClr val="FBE3E7"/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ja-JP" altLang="en-US" sz="1800" b="1" dirty="0">
                <a:ln w="12700">
                  <a:noFill/>
                </a:ln>
                <a:solidFill>
                  <a:srgbClr val="EB5F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笑顔</a:t>
            </a:r>
            <a:r>
              <a:rPr lang="ja-JP" altLang="en-US" sz="1200" b="1" dirty="0">
                <a:ln w="12700">
                  <a:noFill/>
                </a:ln>
                <a:solidFill>
                  <a:srgbClr val="564B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と</a:t>
            </a:r>
            <a:r>
              <a:rPr lang="ja-JP" altLang="en-US" sz="1800" b="1" dirty="0">
                <a:ln w="12700">
                  <a:noFill/>
                </a:ln>
                <a:solidFill>
                  <a:srgbClr val="EE7D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ワクワク</a:t>
            </a:r>
            <a:r>
              <a:rPr lang="ja-JP" altLang="en-US" sz="1200" b="1" dirty="0">
                <a:ln w="12700">
                  <a:noFill/>
                </a:ln>
                <a:solidFill>
                  <a:srgbClr val="564B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を生み出す</a:t>
            </a:r>
            <a:endParaRPr sz="1800" b="1" dirty="0">
              <a:ln w="12700">
                <a:noFill/>
              </a:ln>
              <a:solidFill>
                <a:srgbClr val="564B4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" name="Google Shape;323;p41">
            <a:extLst>
              <a:ext uri="{FF2B5EF4-FFF2-40B4-BE49-F238E27FC236}">
                <a16:creationId xmlns:a16="http://schemas.microsoft.com/office/drawing/2014/main" id="{E935FE89-62CA-4ADC-B151-6E262558289B}"/>
              </a:ext>
            </a:extLst>
          </p:cNvPr>
          <p:cNvSpPr txBox="1"/>
          <p:nvPr/>
        </p:nvSpPr>
        <p:spPr>
          <a:xfrm>
            <a:off x="6051766" y="4137450"/>
            <a:ext cx="1705394" cy="45613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FBE3E7"/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ja-JP" altLang="en-US" sz="18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iryo"/>
                <a:ea typeface="Meiryo"/>
                <a:cs typeface="Meiryo"/>
                <a:sym typeface="Meiryo"/>
              </a:rPr>
              <a:t>雇用の創出</a:t>
            </a:r>
            <a:endParaRPr sz="1800" b="1" dirty="0">
              <a:ln w="1270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7;p37">
            <a:extLst>
              <a:ext uri="{FF2B5EF4-FFF2-40B4-BE49-F238E27FC236}">
                <a16:creationId xmlns:a16="http://schemas.microsoft.com/office/drawing/2014/main" id="{260A3CCE-299B-472B-AC85-33A3BC6454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4103"/>
          <a:stretch/>
        </p:blipFill>
        <p:spPr>
          <a:xfrm rot="5400000">
            <a:off x="-665996" y="1178631"/>
            <a:ext cx="4760592" cy="316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8;p37">
            <a:extLst>
              <a:ext uri="{FF2B5EF4-FFF2-40B4-BE49-F238E27FC236}">
                <a16:creationId xmlns:a16="http://schemas.microsoft.com/office/drawing/2014/main" id="{C6095AFF-0ACB-4BFA-8669-F32C7055BC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873" y="2917420"/>
            <a:ext cx="5398240" cy="184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C5290130-4C5A-4446-972D-643F1B239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810" y="382907"/>
            <a:ext cx="4268487" cy="20054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420A6A2-BE78-44C7-ADAE-2B96CE9A8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642" y="2477623"/>
            <a:ext cx="4998701" cy="3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NOPV">
            <a:hlinkClick r:id="" action="ppaction://media"/>
            <a:extLst>
              <a:ext uri="{FF2B5EF4-FFF2-40B4-BE49-F238E27FC236}">
                <a16:creationId xmlns:a16="http://schemas.microsoft.com/office/drawing/2014/main" id="{DA30484A-1424-7C48-2BFF-B1412254D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B98BC9-1974-4176-9D6D-67A1ADE0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91B0CE-7BEA-4AB7-BC3D-CEF676CBD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5" y="2601354"/>
            <a:ext cx="1655669" cy="20633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4DEE1A-ACE6-4808-8E15-E3FD24DAD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45" y="2571750"/>
            <a:ext cx="3281270" cy="20763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29852D3-4EC2-4769-8362-874DABF20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8" y="2609728"/>
            <a:ext cx="3281270" cy="20682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5D3A88E-D982-430E-AEC7-08D9940E4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9" y="1144109"/>
            <a:ext cx="2195736" cy="12351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0BE7E7-10AF-4894-8E51-417C7A68C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27" y="1129051"/>
            <a:ext cx="2195736" cy="123510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9F21295-11E9-497A-845A-CA6D5834F9E8}"/>
              </a:ext>
            </a:extLst>
          </p:cNvPr>
          <p:cNvSpPr/>
          <p:nvPr/>
        </p:nvSpPr>
        <p:spPr bwMode="auto">
          <a:xfrm>
            <a:off x="413053" y="669574"/>
            <a:ext cx="1458647" cy="361540"/>
          </a:xfrm>
          <a:prstGeom prst="rect">
            <a:avLst/>
          </a:prstGeom>
          <a:solidFill>
            <a:srgbClr val="DDDDDD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altLang="ja-JP" sz="1350" dirty="0"/>
              <a:t>2013(20</a:t>
            </a:r>
            <a:r>
              <a:rPr lang="ja-JP" altLang="en-US" sz="1350" dirty="0"/>
              <a:t>本</a:t>
            </a:r>
            <a:r>
              <a:rPr lang="ja-JP" altLang="en-US" sz="1050" dirty="0"/>
              <a:t>～</a:t>
            </a:r>
            <a:r>
              <a:rPr lang="en-US" altLang="ja-JP" sz="1350" dirty="0"/>
              <a:t>)</a:t>
            </a:r>
            <a:endParaRPr lang="ja-JP" altLang="en-US" sz="135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72850B-85ED-4C7B-BAEE-F4F5D89371D9}"/>
              </a:ext>
            </a:extLst>
          </p:cNvPr>
          <p:cNvSpPr/>
          <p:nvPr/>
        </p:nvSpPr>
        <p:spPr bwMode="auto">
          <a:xfrm>
            <a:off x="2246563" y="669574"/>
            <a:ext cx="1623359" cy="361540"/>
          </a:xfrm>
          <a:prstGeom prst="rect">
            <a:avLst/>
          </a:prstGeom>
          <a:solidFill>
            <a:srgbClr val="DDDDDD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altLang="ja-JP" sz="1350" dirty="0"/>
              <a:t>2014(40</a:t>
            </a:r>
            <a:r>
              <a:rPr lang="ja-JP" altLang="en-US" sz="1350" dirty="0"/>
              <a:t>本～</a:t>
            </a:r>
            <a:r>
              <a:rPr lang="en-US" altLang="ja-JP" sz="1350" dirty="0"/>
              <a:t>)</a:t>
            </a:r>
            <a:endParaRPr lang="ja-JP" altLang="en-US" sz="135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05D89A8-4110-411E-9CA5-B5E9D04B40BC}"/>
              </a:ext>
            </a:extLst>
          </p:cNvPr>
          <p:cNvSpPr/>
          <p:nvPr/>
        </p:nvSpPr>
        <p:spPr bwMode="auto">
          <a:xfrm>
            <a:off x="5552868" y="669574"/>
            <a:ext cx="1344569" cy="361540"/>
          </a:xfrm>
          <a:prstGeom prst="rect">
            <a:avLst/>
          </a:prstGeom>
          <a:solidFill>
            <a:srgbClr val="DDDDDD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altLang="ja-JP" sz="1350" dirty="0"/>
              <a:t>2016(60</a:t>
            </a:r>
            <a:r>
              <a:rPr lang="ja-JP" altLang="en-US" sz="1350" dirty="0"/>
              <a:t>本～</a:t>
            </a:r>
            <a:r>
              <a:rPr lang="en-US" altLang="ja-JP" sz="1350" dirty="0"/>
              <a:t>)</a:t>
            </a:r>
            <a:endParaRPr lang="ja-JP" altLang="en-US" sz="135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85DF114-FF33-4FDA-8165-CCDDC3F64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1" y="1033576"/>
            <a:ext cx="1085303" cy="1508572"/>
          </a:xfrm>
          <a:prstGeom prst="rect">
            <a:avLst/>
          </a:prstGeom>
        </p:spPr>
      </p:pic>
      <p:sp>
        <p:nvSpPr>
          <p:cNvPr id="18" name="Google Shape;287;p39">
            <a:extLst>
              <a:ext uri="{FF2B5EF4-FFF2-40B4-BE49-F238E27FC236}">
                <a16:creationId xmlns:a16="http://schemas.microsoft.com/office/drawing/2014/main" id="{6D811AF5-2241-4940-9EE1-E37D450FD7FA}"/>
              </a:ext>
            </a:extLst>
          </p:cNvPr>
          <p:cNvSpPr txBox="1"/>
          <p:nvPr/>
        </p:nvSpPr>
        <p:spPr>
          <a:xfrm>
            <a:off x="2400" y="-15432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altLang="ja-JP" sz="3200" b="1" dirty="0">
                <a:solidFill>
                  <a:schemeClr val="bg1"/>
                </a:solidFill>
              </a:rPr>
              <a:t>TANO </a:t>
            </a:r>
            <a:r>
              <a:rPr lang="ja-JP" altLang="en-US" sz="3200" b="1" dirty="0">
                <a:solidFill>
                  <a:schemeClr val="bg1"/>
                </a:solidFill>
              </a:rPr>
              <a:t>開発の歴史</a:t>
            </a:r>
            <a:r>
              <a:rPr lang="en-US" altLang="ja-JP" sz="3200" b="1" dirty="0">
                <a:solidFill>
                  <a:schemeClr val="bg1"/>
                </a:solidFill>
              </a:rPr>
              <a:t>(2013</a:t>
            </a:r>
            <a:r>
              <a:rPr lang="ja-JP" altLang="en-US" sz="3200" b="1" dirty="0">
                <a:solidFill>
                  <a:schemeClr val="bg1"/>
                </a:solidFill>
              </a:rPr>
              <a:t>～</a:t>
            </a:r>
            <a:r>
              <a:rPr lang="en-US" altLang="ja-JP" sz="3200" b="1" dirty="0">
                <a:solidFill>
                  <a:schemeClr val="bg1"/>
                </a:solidFill>
              </a:rPr>
              <a:t>)</a:t>
            </a:r>
            <a:endParaRPr lang="ja-JP" altLang="en-US" sz="3100" b="1" dirty="0">
              <a:solidFill>
                <a:schemeClr val="bg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6297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B98BC9-1974-4176-9D6D-67A1ADE0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9F21295-11E9-497A-845A-CA6D5834F9E8}"/>
              </a:ext>
            </a:extLst>
          </p:cNvPr>
          <p:cNvSpPr/>
          <p:nvPr/>
        </p:nvSpPr>
        <p:spPr bwMode="auto">
          <a:xfrm>
            <a:off x="143508" y="817491"/>
            <a:ext cx="1890210" cy="361540"/>
          </a:xfrm>
          <a:prstGeom prst="rect">
            <a:avLst/>
          </a:prstGeom>
          <a:solidFill>
            <a:srgbClr val="DDDDDD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altLang="ja-JP" sz="1350" dirty="0"/>
              <a:t>2016</a:t>
            </a:r>
            <a:r>
              <a:rPr lang="ja-JP" altLang="en-US" sz="1350" dirty="0"/>
              <a:t>～</a:t>
            </a:r>
            <a:r>
              <a:rPr lang="en-US" altLang="ja-JP" sz="1350" dirty="0"/>
              <a:t>2018(80</a:t>
            </a:r>
            <a:r>
              <a:rPr lang="ja-JP" altLang="en-US" sz="1350" dirty="0"/>
              <a:t>本～</a:t>
            </a:r>
            <a:r>
              <a:rPr lang="en-US" altLang="ja-JP" sz="1350" dirty="0"/>
              <a:t>)</a:t>
            </a:r>
            <a:endParaRPr lang="ja-JP" altLang="en-US" sz="135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72850B-85ED-4C7B-BAEE-F4F5D89371D9}"/>
              </a:ext>
            </a:extLst>
          </p:cNvPr>
          <p:cNvSpPr/>
          <p:nvPr/>
        </p:nvSpPr>
        <p:spPr bwMode="auto">
          <a:xfrm>
            <a:off x="4193958" y="817491"/>
            <a:ext cx="1566174" cy="361540"/>
          </a:xfrm>
          <a:prstGeom prst="rect">
            <a:avLst/>
          </a:prstGeom>
          <a:solidFill>
            <a:srgbClr val="DDDDDD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altLang="ja-JP" sz="1350" dirty="0"/>
              <a:t>2019(100</a:t>
            </a:r>
            <a:r>
              <a:rPr lang="ja-JP" altLang="en-US" sz="1350" dirty="0"/>
              <a:t>本～</a:t>
            </a:r>
            <a:r>
              <a:rPr lang="en-US" altLang="ja-JP" sz="1350" dirty="0"/>
              <a:t>)</a:t>
            </a:r>
            <a:endParaRPr lang="ja-JP" altLang="en-US" sz="135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F87299-5B50-4680-BDD9-CD193EC80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209752"/>
            <a:ext cx="2510984" cy="14138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805DA5-5B66-48AF-AD08-11B11B6F0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" y="2737913"/>
            <a:ext cx="3181045" cy="178933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0A16954-6C06-4761-9D45-EAC3D6BF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77" y="1437543"/>
            <a:ext cx="4821667" cy="271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Google Shape;287;p39">
            <a:extLst>
              <a:ext uri="{FF2B5EF4-FFF2-40B4-BE49-F238E27FC236}">
                <a16:creationId xmlns:a16="http://schemas.microsoft.com/office/drawing/2014/main" id="{9D3CA829-7FE3-4DAB-B9A4-4037B0EC0983}"/>
              </a:ext>
            </a:extLst>
          </p:cNvPr>
          <p:cNvSpPr txBox="1"/>
          <p:nvPr/>
        </p:nvSpPr>
        <p:spPr>
          <a:xfrm>
            <a:off x="2400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altLang="ja-JP" sz="3200" b="1" dirty="0">
                <a:solidFill>
                  <a:schemeClr val="bg1"/>
                </a:solidFill>
              </a:rPr>
              <a:t>TANO </a:t>
            </a:r>
            <a:r>
              <a:rPr lang="ja-JP" altLang="en-US" sz="3200" b="1" dirty="0">
                <a:solidFill>
                  <a:schemeClr val="bg1"/>
                </a:solidFill>
              </a:rPr>
              <a:t>開発の歴史</a:t>
            </a:r>
            <a:r>
              <a:rPr lang="en-US" altLang="ja-JP" sz="3200" b="1" dirty="0">
                <a:solidFill>
                  <a:schemeClr val="bg1"/>
                </a:solidFill>
              </a:rPr>
              <a:t>(2016</a:t>
            </a:r>
            <a:r>
              <a:rPr lang="ja-JP" altLang="en-US" sz="3200" b="1" dirty="0">
                <a:solidFill>
                  <a:schemeClr val="bg1"/>
                </a:solidFill>
              </a:rPr>
              <a:t>～</a:t>
            </a:r>
            <a:r>
              <a:rPr lang="en-US" altLang="ja-JP" sz="3200" b="1" dirty="0">
                <a:solidFill>
                  <a:schemeClr val="bg1"/>
                </a:solidFill>
              </a:rPr>
              <a:t>)</a:t>
            </a:r>
            <a:endParaRPr lang="ja-JP" altLang="en-US" sz="3100" b="1" dirty="0">
              <a:solidFill>
                <a:schemeClr val="bg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8835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/>
        </p:nvSpPr>
        <p:spPr>
          <a:xfrm>
            <a:off x="2514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教育と福祉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A4CE8DB-9A28-4905-8C09-971BD947F40A}"/>
              </a:ext>
            </a:extLst>
          </p:cNvPr>
          <p:cNvGrpSpPr/>
          <p:nvPr/>
        </p:nvGrpSpPr>
        <p:grpSpPr>
          <a:xfrm>
            <a:off x="341577" y="858676"/>
            <a:ext cx="3914164" cy="3115183"/>
            <a:chOff x="4991100" y="883920"/>
            <a:chExt cx="4106374" cy="3065645"/>
          </a:xfrm>
        </p:grpSpPr>
        <p:pic>
          <p:nvPicPr>
            <p:cNvPr id="17" name="Google Shape;277;p37">
              <a:extLst>
                <a:ext uri="{FF2B5EF4-FFF2-40B4-BE49-F238E27FC236}">
                  <a16:creationId xmlns:a16="http://schemas.microsoft.com/office/drawing/2014/main" id="{B299EFFA-0285-48A8-8756-33487417548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91100" y="883920"/>
              <a:ext cx="4003439" cy="272034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B95AA1CD-BB8C-4D7E-8A28-709057A9C8BA}"/>
                </a:ext>
              </a:extLst>
            </p:cNvPr>
            <p:cNvSpPr/>
            <p:nvPr/>
          </p:nvSpPr>
          <p:spPr>
            <a:xfrm>
              <a:off x="6343715" y="3664807"/>
              <a:ext cx="2753759" cy="28475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2013</a:t>
              </a:r>
              <a:r>
                <a:rPr kumimoji="1" lang="ja-JP" altLang="en-US" sz="1200" dirty="0">
                  <a:solidFill>
                    <a:schemeClr val="tx1"/>
                  </a:solidFill>
                </a:rPr>
                <a:t>年、福祉フェスティバルに於いて</a:t>
              </a:r>
            </a:p>
          </p:txBody>
        </p:sp>
      </p:grpSp>
      <p:pic>
        <p:nvPicPr>
          <p:cNvPr id="13" name="Produce_6">
            <a:hlinkClick r:id="" action="ppaction://media"/>
            <a:extLst>
              <a:ext uri="{FF2B5EF4-FFF2-40B4-BE49-F238E27FC236}">
                <a16:creationId xmlns:a16="http://schemas.microsoft.com/office/drawing/2014/main" id="{8D4F09AB-01D5-4F58-A7EB-BCE579C8D3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6371" y="1020478"/>
            <a:ext cx="4356613" cy="24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/>
        </p:nvSpPr>
        <p:spPr>
          <a:xfrm>
            <a:off x="2514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-JP" alt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教育と福祉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8;p29">
            <a:extLst>
              <a:ext uri="{FF2B5EF4-FFF2-40B4-BE49-F238E27FC236}">
                <a16:creationId xmlns:a16="http://schemas.microsoft.com/office/drawing/2014/main" id="{BC802771-FA53-4366-9A39-81528C936F53}"/>
              </a:ext>
            </a:extLst>
          </p:cNvPr>
          <p:cNvSpPr txBox="1">
            <a:spLocks/>
          </p:cNvSpPr>
          <p:nvPr/>
        </p:nvSpPr>
        <p:spPr>
          <a:xfrm>
            <a:off x="76289" y="850177"/>
            <a:ext cx="5595900" cy="51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SzPts val="2000"/>
              <a:buFont typeface="Arial"/>
              <a:buNone/>
            </a:pPr>
            <a:r>
              <a:rPr lang="ja-JP" altLang="en-US" b="1" dirty="0">
                <a:latin typeface="Meiryo"/>
                <a:ea typeface="Meiryo"/>
                <a:cs typeface="Meiryo"/>
                <a:sym typeface="Meiryo"/>
              </a:rPr>
              <a:t>▼問題に直面して</a:t>
            </a:r>
            <a:r>
              <a:rPr lang="ja-JP" altLang="en-US" b="1" dirty="0">
                <a:solidFill>
                  <a:schemeClr val="tx1"/>
                </a:solidFill>
                <a:latin typeface="Meiryo"/>
                <a:ea typeface="Meiryo"/>
                <a:cs typeface="Meiryo"/>
                <a:sym typeface="Meiryo"/>
              </a:rPr>
              <a:t>から気付く事が多い</a:t>
            </a:r>
            <a:endParaRPr lang="ja-JP" altLang="en-US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" name="Google Shape;158;p29">
            <a:extLst>
              <a:ext uri="{FF2B5EF4-FFF2-40B4-BE49-F238E27FC236}">
                <a16:creationId xmlns:a16="http://schemas.microsoft.com/office/drawing/2014/main" id="{3583CB12-B3E9-4E28-A05F-F4E540063BE3}"/>
              </a:ext>
            </a:extLst>
          </p:cNvPr>
          <p:cNvSpPr txBox="1">
            <a:spLocks/>
          </p:cNvSpPr>
          <p:nvPr/>
        </p:nvSpPr>
        <p:spPr>
          <a:xfrm>
            <a:off x="61049" y="2399844"/>
            <a:ext cx="5595900" cy="114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ja-JP" altLang="en-US" sz="2000" b="1" dirty="0">
                <a:latin typeface="Meiryo"/>
                <a:ea typeface="Meiryo"/>
                <a:cs typeface="Meiryo"/>
                <a:sym typeface="Meiryo"/>
              </a:rPr>
              <a:t>▼学生の取組みが社会に活用できる</a:t>
            </a:r>
          </a:p>
          <a:p>
            <a:pPr>
              <a:lnSpc>
                <a:spcPts val="3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ja-JP" altLang="en-US" sz="2000" b="1" dirty="0">
                <a:latin typeface="Meiryo"/>
                <a:ea typeface="Meiryo"/>
                <a:cs typeface="Meiryo"/>
                <a:sym typeface="Meiryo"/>
              </a:rPr>
              <a:t>　          　　　　　　が必要である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E1F043E-FA61-4B3E-AE7E-E250758CFFA9}"/>
              </a:ext>
            </a:extLst>
          </p:cNvPr>
          <p:cNvSpPr/>
          <p:nvPr/>
        </p:nvSpPr>
        <p:spPr>
          <a:xfrm>
            <a:off x="249259" y="2986816"/>
            <a:ext cx="2288246" cy="5221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800" b="1" dirty="0">
                <a:solidFill>
                  <a:srgbClr val="00B0F0"/>
                </a:solidFill>
                <a:latin typeface="Meiryo"/>
                <a:ea typeface="Meiryo"/>
                <a:cs typeface="Meiryo"/>
                <a:sym typeface="Meiryo"/>
              </a:rPr>
              <a:t>社会基盤</a:t>
            </a:r>
            <a:endParaRPr kumimoji="1"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22" name="Google Shape;158;p29">
            <a:extLst>
              <a:ext uri="{FF2B5EF4-FFF2-40B4-BE49-F238E27FC236}">
                <a16:creationId xmlns:a16="http://schemas.microsoft.com/office/drawing/2014/main" id="{0D52675F-8587-4B56-92F3-A0335188A8EC}"/>
              </a:ext>
            </a:extLst>
          </p:cNvPr>
          <p:cNvSpPr txBox="1">
            <a:spLocks/>
          </p:cNvSpPr>
          <p:nvPr/>
        </p:nvSpPr>
        <p:spPr>
          <a:xfrm>
            <a:off x="149270" y="1306338"/>
            <a:ext cx="5595900" cy="114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ja-JP" altLang="en-US" sz="2000" b="1" dirty="0">
                <a:latin typeface="Meiryo"/>
                <a:ea typeface="Meiryo"/>
                <a:cs typeface="Meiryo"/>
                <a:sym typeface="Meiryo"/>
              </a:rPr>
              <a:t>技術や課題の　　　　　　　　</a:t>
            </a:r>
            <a:br>
              <a:rPr lang="en-US" altLang="ja-JP" sz="2000" b="1" dirty="0"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2000" b="1" dirty="0">
                <a:latin typeface="Meiryo"/>
                <a:ea typeface="Meiryo"/>
                <a:cs typeface="Meiryo"/>
                <a:sym typeface="Meiryo"/>
              </a:rPr>
              <a:t>　　　　　　を作る事が大切である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779B7817-592F-484E-919E-EE4F1BB8610D}"/>
              </a:ext>
            </a:extLst>
          </p:cNvPr>
          <p:cNvSpPr/>
          <p:nvPr/>
        </p:nvSpPr>
        <p:spPr>
          <a:xfrm>
            <a:off x="1811713" y="1366481"/>
            <a:ext cx="2524067" cy="5194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800" b="1" dirty="0">
                <a:solidFill>
                  <a:srgbClr val="00B0F0"/>
                </a:solidFill>
                <a:latin typeface="Meiryo"/>
                <a:ea typeface="Meiryo"/>
                <a:cs typeface="Meiryo"/>
                <a:sym typeface="Meiryo"/>
              </a:rPr>
              <a:t>気付きの環境</a:t>
            </a:r>
            <a:endParaRPr kumimoji="1" lang="ja-JP" altLang="en-US" sz="1600" dirty="0">
              <a:solidFill>
                <a:srgbClr val="00B0F0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A4CE8DB-9A28-4905-8C09-971BD947F40A}"/>
              </a:ext>
            </a:extLst>
          </p:cNvPr>
          <p:cNvGrpSpPr/>
          <p:nvPr/>
        </p:nvGrpSpPr>
        <p:grpSpPr>
          <a:xfrm>
            <a:off x="4808220" y="844926"/>
            <a:ext cx="4289254" cy="3224154"/>
            <a:chOff x="4991100" y="883920"/>
            <a:chExt cx="4106374" cy="3065645"/>
          </a:xfrm>
        </p:grpSpPr>
        <p:pic>
          <p:nvPicPr>
            <p:cNvPr id="17" name="Google Shape;277;p37">
              <a:extLst>
                <a:ext uri="{FF2B5EF4-FFF2-40B4-BE49-F238E27FC236}">
                  <a16:creationId xmlns:a16="http://schemas.microsoft.com/office/drawing/2014/main" id="{B299EFFA-0285-48A8-8756-33487417548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91100" y="883920"/>
              <a:ext cx="4003439" cy="272034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B95AA1CD-BB8C-4D7E-8A28-709057A9C8BA}"/>
                </a:ext>
              </a:extLst>
            </p:cNvPr>
            <p:cNvSpPr/>
            <p:nvPr/>
          </p:nvSpPr>
          <p:spPr>
            <a:xfrm>
              <a:off x="6343715" y="3664807"/>
              <a:ext cx="2753759" cy="28475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2013</a:t>
              </a:r>
              <a:r>
                <a:rPr kumimoji="1" lang="ja-JP" altLang="en-US" sz="1200" dirty="0">
                  <a:solidFill>
                    <a:schemeClr val="tx1"/>
                  </a:solidFill>
                </a:rPr>
                <a:t>年、福祉フェスティバルに於いて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403D03D-A6F9-4B14-BB3C-01E28AF8BF9F}"/>
              </a:ext>
            </a:extLst>
          </p:cNvPr>
          <p:cNvSpPr txBox="1"/>
          <p:nvPr/>
        </p:nvSpPr>
        <p:spPr>
          <a:xfrm>
            <a:off x="1452283" y="4510280"/>
            <a:ext cx="63570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8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教育と福祉を繋ぐ国際連携プラットフォームに向けて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/>
        </p:nvSpPr>
        <p:spPr>
          <a:xfrm>
            <a:off x="2514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altLang="ja-JP" sz="3200" b="1" dirty="0">
                <a:solidFill>
                  <a:schemeClr val="lt1"/>
                </a:solidFill>
              </a:rPr>
              <a:t>TANO</a:t>
            </a:r>
            <a:r>
              <a:rPr lang="ja-JP" altLang="en-US" sz="3200" b="1" dirty="0">
                <a:solidFill>
                  <a:schemeClr val="lt1"/>
                </a:solidFill>
              </a:rPr>
              <a:t>とプログラミング講話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320" y="855160"/>
            <a:ext cx="2547699" cy="152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700" y="2867875"/>
            <a:ext cx="2547711" cy="15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9620" y="855160"/>
            <a:ext cx="2300999" cy="152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100" y="2867875"/>
            <a:ext cx="2367649" cy="15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233984" y="2320252"/>
            <a:ext cx="2547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職業訓練校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3"/>
          <p:cNvSpPr txBox="1"/>
          <p:nvPr/>
        </p:nvSpPr>
        <p:spPr>
          <a:xfrm>
            <a:off x="3335500" y="2360400"/>
            <a:ext cx="28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相模原市・プログラミング講話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6273300" y="2296530"/>
            <a:ext cx="26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公民館・課題解決</a:t>
            </a:r>
            <a:br>
              <a:rPr lang="j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プログラミング講座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3"/>
          <p:cNvSpPr txBox="1"/>
          <p:nvPr/>
        </p:nvSpPr>
        <p:spPr>
          <a:xfrm>
            <a:off x="6204212" y="4393350"/>
            <a:ext cx="230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dirty="0">
                <a:solidFill>
                  <a:schemeClr val="dk1"/>
                </a:solidFill>
              </a:rPr>
              <a:t>ロボテラス</a:t>
            </a:r>
            <a:br>
              <a:rPr lang="ja" dirty="0">
                <a:solidFill>
                  <a:schemeClr val="dk1"/>
                </a:solidFill>
              </a:rPr>
            </a:br>
            <a:r>
              <a:rPr lang="ja" dirty="0">
                <a:solidFill>
                  <a:schemeClr val="dk1"/>
                </a:solidFill>
              </a:rPr>
              <a:t>プログラミング教室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3335500" y="4444313"/>
            <a:ext cx="3249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介護ロボット考えよう</a:t>
            </a:r>
            <a:br>
              <a:rPr lang="en-US" altLang="ja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クリスマス会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233984" y="4425876"/>
            <a:ext cx="254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慶應大学</a:t>
            </a:r>
            <a:br>
              <a:rPr lang="ja" dirty="0">
                <a:solidFill>
                  <a:schemeClr val="dk1"/>
                </a:solidFill>
              </a:rPr>
            </a:br>
            <a:r>
              <a:rPr lang="ja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課題解決プログラミング思考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7">
            <a:alphaModFix/>
          </a:blip>
          <a:srcRect t="12342"/>
          <a:stretch/>
        </p:blipFill>
        <p:spPr>
          <a:xfrm>
            <a:off x="6270075" y="2867875"/>
            <a:ext cx="2474074" cy="162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9;p35">
            <a:extLst>
              <a:ext uri="{FF2B5EF4-FFF2-40B4-BE49-F238E27FC236}">
                <a16:creationId xmlns:a16="http://schemas.microsoft.com/office/drawing/2014/main" id="{E96F0AEE-AB4E-4908-8228-03C3B16791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22744"/>
          <a:stretch/>
        </p:blipFill>
        <p:spPr>
          <a:xfrm>
            <a:off x="349713" y="831530"/>
            <a:ext cx="2743886" cy="159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441" y="3524158"/>
            <a:ext cx="2723570" cy="5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591" y="4247645"/>
            <a:ext cx="3102137" cy="7848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/>
          <p:nvPr/>
        </p:nvSpPr>
        <p:spPr>
          <a:xfrm>
            <a:off x="3546209" y="4109375"/>
            <a:ext cx="2286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5"/>
          <p:cNvSpPr txBox="1"/>
          <p:nvPr/>
        </p:nvSpPr>
        <p:spPr>
          <a:xfrm>
            <a:off x="4609477" y="3393545"/>
            <a:ext cx="30243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 b="1" i="0" dirty="0">
                <a:solidFill>
                  <a:srgbClr val="6A6A71"/>
                </a:solidFill>
                <a:latin typeface="Meiryo"/>
                <a:ea typeface="Meiryo"/>
                <a:cs typeface="Meiryo"/>
                <a:sym typeface="Meiryo"/>
              </a:rPr>
              <a:t>NPO法人こども</a:t>
            </a:r>
            <a:br>
              <a:rPr lang="ja" sz="1700" b="1" i="0" dirty="0">
                <a:solidFill>
                  <a:srgbClr val="6A6A7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" sz="1700" b="1" i="0" dirty="0">
                <a:solidFill>
                  <a:srgbClr val="6A6A71"/>
                </a:solidFill>
                <a:latin typeface="Meiryo"/>
                <a:ea typeface="Meiryo"/>
                <a:cs typeface="Meiryo"/>
                <a:sym typeface="Meiryo"/>
              </a:rPr>
              <a:t>サポートクラブ東海</a:t>
            </a:r>
            <a:br>
              <a:rPr lang="ja" sz="1700" b="1" i="0" dirty="0">
                <a:solidFill>
                  <a:srgbClr val="6A6A7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" sz="1700" b="1" i="0" dirty="0">
                <a:solidFill>
                  <a:srgbClr val="6A6A71"/>
                </a:solidFill>
                <a:latin typeface="Meiryo"/>
                <a:ea typeface="Meiryo"/>
                <a:cs typeface="Meiryo"/>
                <a:sym typeface="Meiryo"/>
              </a:rPr>
              <a:t>CODE for OWARI</a:t>
            </a:r>
            <a:endParaRPr sz="1600" b="1" dirty="0">
              <a:solidFill>
                <a:srgbClr val="6A6A7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7" name="Google Shape;247;p35"/>
          <p:cNvSpPr txBox="1"/>
          <p:nvPr/>
        </p:nvSpPr>
        <p:spPr>
          <a:xfrm>
            <a:off x="2514" y="0"/>
            <a:ext cx="9141600" cy="62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ja" sz="3200" b="1" dirty="0">
                <a:solidFill>
                  <a:schemeClr val="lt1"/>
                </a:solidFill>
              </a:rPr>
              <a:t>ゲーミフィケーション・プログラミング教室</a:t>
            </a:r>
            <a:endParaRPr sz="3200" b="1" dirty="0">
              <a:solidFill>
                <a:schemeClr val="lt1"/>
              </a:solidFill>
            </a:endParaRPr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109" y="1651960"/>
            <a:ext cx="2750874" cy="159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 descr="デスクトップコンピューターなどが置かれた机&#10;&#10;中程度の精度で自動的に生成された説明">
            <a:extLst>
              <a:ext uri="{FF2B5EF4-FFF2-40B4-BE49-F238E27FC236}">
                <a16:creationId xmlns:a16="http://schemas.microsoft.com/office/drawing/2014/main" id="{5682EBF2-7C98-4370-8ED2-9F0B3987C8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" b="25408"/>
          <a:stretch/>
        </p:blipFill>
        <p:spPr>
          <a:xfrm>
            <a:off x="1626441" y="1680401"/>
            <a:ext cx="3024299" cy="1565886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6CBF3FA-5DA4-4CF6-ABEA-DEC2FD3D6942}"/>
              </a:ext>
            </a:extLst>
          </p:cNvPr>
          <p:cNvSpPr/>
          <p:nvPr/>
        </p:nvSpPr>
        <p:spPr>
          <a:xfrm>
            <a:off x="4865291" y="617945"/>
            <a:ext cx="4482604" cy="392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200" dirty="0">
                <a:solidFill>
                  <a:schemeClr val="tx1"/>
                </a:solidFill>
              </a:rPr>
              <a:t>オンラインにての就労支援検証プロジェクト</a:t>
            </a:r>
            <a:r>
              <a:rPr kumimoji="1" lang="en-US" altLang="ja-JP" sz="1200" dirty="0">
                <a:solidFill>
                  <a:schemeClr val="tx1"/>
                </a:solidFill>
              </a:rPr>
              <a:t>(2021.11</a:t>
            </a:r>
            <a:r>
              <a:rPr kumimoji="1" lang="ja-JP" altLang="en-US" sz="1200" dirty="0">
                <a:solidFill>
                  <a:schemeClr val="tx1"/>
                </a:solidFill>
              </a:rPr>
              <a:t>～</a:t>
            </a:r>
            <a:r>
              <a:rPr kumimoji="1" lang="en-US" altLang="ja-JP" sz="1200" dirty="0">
                <a:solidFill>
                  <a:schemeClr val="tx1"/>
                </a:solidFill>
              </a:rPr>
              <a:t>2022.3)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Google Shape;218;p33">
            <a:extLst>
              <a:ext uri="{FF2B5EF4-FFF2-40B4-BE49-F238E27FC236}">
                <a16:creationId xmlns:a16="http://schemas.microsoft.com/office/drawing/2014/main" id="{9738F809-6BD5-41A5-811A-8AFB3B813970}"/>
              </a:ext>
            </a:extLst>
          </p:cNvPr>
          <p:cNvSpPr txBox="1"/>
          <p:nvPr/>
        </p:nvSpPr>
        <p:spPr>
          <a:xfrm>
            <a:off x="254034" y="814144"/>
            <a:ext cx="780747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仮説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solidFill>
                  <a:schemeClr val="dk1"/>
                </a:solidFill>
              </a:rPr>
              <a:t>環境さえあれば、人は利他の心で自然に楽しむ</a:t>
            </a:r>
            <a:r>
              <a:rPr lang="en-US" altLang="ja-JP" sz="1800" dirty="0">
                <a:solidFill>
                  <a:schemeClr val="dk1"/>
                </a:solidFill>
              </a:rPr>
              <a:t>(</a:t>
            </a:r>
            <a:r>
              <a:rPr lang="ja-JP" altLang="en-US" sz="1800" dirty="0">
                <a:solidFill>
                  <a:schemeClr val="dk1"/>
                </a:solidFill>
              </a:rPr>
              <a:t>学ぶ</a:t>
            </a:r>
            <a:r>
              <a:rPr lang="en-US" altLang="ja-JP" sz="1800" dirty="0">
                <a:solidFill>
                  <a:schemeClr val="dk1"/>
                </a:solidFill>
              </a:rPr>
              <a:t>)</a:t>
            </a:r>
            <a:r>
              <a:rPr lang="ja-JP" altLang="en-US" sz="1800" dirty="0">
                <a:solidFill>
                  <a:schemeClr val="dk1"/>
                </a:solidFill>
              </a:rPr>
              <a:t>のではないか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1201</Words>
  <Application>Microsoft Office PowerPoint</Application>
  <PresentationFormat>画面に合わせる (16:9)</PresentationFormat>
  <Paragraphs>94</Paragraphs>
  <Slides>16</Slides>
  <Notes>12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Meiryo UI</vt:lpstr>
      <vt:lpstr>Meiryo</vt:lpstr>
      <vt:lpstr>Meiryo</vt:lpstr>
      <vt:lpstr>Arial</vt:lpstr>
      <vt:lpstr>Times New Roman</vt:lpstr>
      <vt:lpstr>Simple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ゲーミフィケーション</vt:lpstr>
      <vt:lpstr>デジタルセラピューティクス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mitamura</dc:creator>
  <cp:lastModifiedBy>Tsutomu Mitamura</cp:lastModifiedBy>
  <cp:revision>24</cp:revision>
  <dcterms:modified xsi:type="dcterms:W3CDTF">2024-06-25T04:14:30Z</dcterms:modified>
</cp:coreProperties>
</file>