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0" r:id="rId7"/>
    <p:sldId id="267" r:id="rId8"/>
    <p:sldId id="264" r:id="rId9"/>
    <p:sldId id="265" r:id="rId1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10" autoAdjust="0"/>
    <p:restoredTop sz="94660"/>
  </p:normalViewPr>
  <p:slideViewPr>
    <p:cSldViewPr snapToGrid="0">
      <p:cViewPr varScale="1">
        <p:scale>
          <a:sx n="88" d="100"/>
          <a:sy n="88" d="100"/>
        </p:scale>
        <p:origin x="102"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2606435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281212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145096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2647152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395767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2027928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55430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103502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1537718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1570339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90B8C4A-EF48-4811-8E74-27045A1191ED}"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289323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0B8C4A-EF48-4811-8E74-27045A1191ED}" type="datetimeFigureOut">
              <a:rPr kumimoji="1" lang="ja-JP" altLang="en-US" smtClean="0"/>
              <a:t>2024/6/25</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853BB8-C772-4591-9BBE-9AA96DC217ED}" type="slidenum">
              <a:rPr kumimoji="1" lang="ja-JP" altLang="en-US" smtClean="0"/>
              <a:t>‹#›</a:t>
            </a:fld>
            <a:endParaRPr kumimoji="1" lang="ja-JP" altLang="en-US"/>
          </a:p>
        </p:txBody>
      </p:sp>
    </p:spTree>
    <p:extLst>
      <p:ext uri="{BB962C8B-B14F-4D97-AF65-F5344CB8AC3E}">
        <p14:creationId xmlns:p14="http://schemas.microsoft.com/office/powerpoint/2010/main" val="854765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emf"/><Relationship Id="rId4" Type="http://schemas.openxmlformats.org/officeDocument/2006/relationships/image" Target="../media/image4.pn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4.png"/><Relationship Id="rId7" Type="http://schemas.openxmlformats.org/officeDocument/2006/relationships/image" Target="../media/image22.jp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g"/><Relationship Id="rId3" Type="http://schemas.openxmlformats.org/officeDocument/2006/relationships/image" Target="../media/image24.png"/><Relationship Id="rId7" Type="http://schemas.openxmlformats.org/officeDocument/2006/relationships/image" Target="../media/image27.jpeg"/><Relationship Id="rId12" Type="http://schemas.openxmlformats.org/officeDocument/2006/relationships/image" Target="../media/image32.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1.emf"/><Relationship Id="rId9" Type="http://schemas.openxmlformats.org/officeDocument/2006/relationships/image" Target="../media/image29.jpeg"/><Relationship Id="rId1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g"/><Relationship Id="rId3" Type="http://schemas.openxmlformats.org/officeDocument/2006/relationships/image" Target="../media/image1.emf"/><Relationship Id="rId7" Type="http://schemas.openxmlformats.org/officeDocument/2006/relationships/image" Target="../media/image38.jpg"/><Relationship Id="rId12" Type="http://schemas.openxmlformats.org/officeDocument/2006/relationships/image" Target="../media/image43.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A16035-D24F-4DED-9815-032AFAE1B721}"/>
              </a:ext>
            </a:extLst>
          </p:cNvPr>
          <p:cNvSpPr>
            <a:spLocks noGrp="1"/>
          </p:cNvSpPr>
          <p:nvPr>
            <p:ph type="ctrTitle"/>
          </p:nvPr>
        </p:nvSpPr>
        <p:spPr>
          <a:xfrm>
            <a:off x="742949" y="2211572"/>
            <a:ext cx="8420100" cy="1617368"/>
          </a:xfrm>
        </p:spPr>
        <p:txBody>
          <a:bodyPr>
            <a:normAutofit/>
          </a:bodyPr>
          <a:lstStyle/>
          <a:p>
            <a:pPr>
              <a:lnSpc>
                <a:spcPct val="150000"/>
              </a:lnSpc>
            </a:pPr>
            <a:r>
              <a:rPr kumimoji="1" lang="ja-JP" altLang="en-US" sz="2800" b="1" dirty="0">
                <a:solidFill>
                  <a:srgbClr val="002060"/>
                </a:solidFill>
                <a:latin typeface="メイリオ" panose="020B0604030504040204" pitchFamily="50" charset="-128"/>
                <a:ea typeface="メイリオ" panose="020B0604030504040204" pitchFamily="50" charset="-128"/>
              </a:rPr>
              <a:t>モーショントレーニングシステム</a:t>
            </a:r>
            <a:r>
              <a:rPr kumimoji="1" lang="en-US" altLang="ja-JP" sz="2800" b="1" dirty="0">
                <a:solidFill>
                  <a:srgbClr val="002060"/>
                </a:solidFill>
                <a:latin typeface="メイリオ" panose="020B0604030504040204" pitchFamily="50" charset="-128"/>
                <a:ea typeface="メイリオ" panose="020B0604030504040204" pitchFamily="50" charset="-128"/>
              </a:rPr>
              <a:t>TANO</a:t>
            </a:r>
            <a:r>
              <a:rPr kumimoji="1" lang="ja-JP" altLang="en-US" sz="2800" b="1" dirty="0">
                <a:solidFill>
                  <a:srgbClr val="002060"/>
                </a:solidFill>
                <a:latin typeface="メイリオ" panose="020B0604030504040204" pitchFamily="50" charset="-128"/>
                <a:ea typeface="メイリオ" panose="020B0604030504040204" pitchFamily="50" charset="-128"/>
              </a:rPr>
              <a:t>を利用した子どもから高齢者まで集えるコミュニティ</a:t>
            </a:r>
          </a:p>
        </p:txBody>
      </p:sp>
      <p:pic>
        <p:nvPicPr>
          <p:cNvPr id="4" name="図 6">
            <a:extLst>
              <a:ext uri="{FF2B5EF4-FFF2-40B4-BE49-F238E27FC236}">
                <a16:creationId xmlns:a16="http://schemas.microsoft.com/office/drawing/2014/main" id="{235B6665-6694-4C7B-A7D3-CB890184AB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906001" cy="7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2C15A52C-B1CE-409C-AB68-5A519791E7CF}"/>
              </a:ext>
            </a:extLst>
          </p:cNvPr>
          <p:cNvPicPr>
            <a:picLocks noChangeAspect="1"/>
          </p:cNvPicPr>
          <p:nvPr/>
        </p:nvPicPr>
        <p:blipFill>
          <a:blip r:embed="rId3"/>
          <a:stretch>
            <a:fillRect/>
          </a:stretch>
        </p:blipFill>
        <p:spPr>
          <a:xfrm>
            <a:off x="3411479" y="5735637"/>
            <a:ext cx="3274425" cy="484000"/>
          </a:xfrm>
          <a:prstGeom prst="rect">
            <a:avLst/>
          </a:prstGeom>
        </p:spPr>
      </p:pic>
    </p:spTree>
    <p:extLst>
      <p:ext uri="{BB962C8B-B14F-4D97-AF65-F5344CB8AC3E}">
        <p14:creationId xmlns:p14="http://schemas.microsoft.com/office/powerpoint/2010/main" val="204342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6B145B8-3215-4C1B-9383-FCF643554F1E}"/>
              </a:ext>
            </a:extLst>
          </p:cNvPr>
          <p:cNvPicPr>
            <a:picLocks noChangeAspect="1"/>
          </p:cNvPicPr>
          <p:nvPr/>
        </p:nvPicPr>
        <p:blipFill>
          <a:blip r:embed="rId2"/>
          <a:stretch>
            <a:fillRect/>
          </a:stretch>
        </p:blipFill>
        <p:spPr>
          <a:xfrm>
            <a:off x="0" y="2197"/>
            <a:ext cx="9906000" cy="632500"/>
          </a:xfrm>
          <a:prstGeom prst="rect">
            <a:avLst/>
          </a:prstGeom>
        </p:spPr>
      </p:pic>
      <p:graphicFrame>
        <p:nvGraphicFramePr>
          <p:cNvPr id="2" name="表 1">
            <a:extLst>
              <a:ext uri="{FF2B5EF4-FFF2-40B4-BE49-F238E27FC236}">
                <a16:creationId xmlns:a16="http://schemas.microsoft.com/office/drawing/2014/main" id="{A7B718F9-165F-432C-B2F0-6F2A7E048CCB}"/>
              </a:ext>
            </a:extLst>
          </p:cNvPr>
          <p:cNvGraphicFramePr>
            <a:graphicFrameLocks noGrp="1"/>
          </p:cNvGraphicFramePr>
          <p:nvPr>
            <p:extLst>
              <p:ext uri="{D42A27DB-BD31-4B8C-83A1-F6EECF244321}">
                <p14:modId xmlns:p14="http://schemas.microsoft.com/office/powerpoint/2010/main" val="3790838165"/>
              </p:ext>
            </p:extLst>
          </p:nvPr>
        </p:nvGraphicFramePr>
        <p:xfrm>
          <a:off x="401935" y="1098858"/>
          <a:ext cx="8924944" cy="4625021"/>
        </p:xfrm>
        <a:graphic>
          <a:graphicData uri="http://schemas.openxmlformats.org/drawingml/2006/table">
            <a:tbl>
              <a:tblPr firstRow="1" bandRow="1">
                <a:tableStyleId>{5C22544A-7EE6-4342-B048-85BDC9FD1C3A}</a:tableStyleId>
              </a:tblPr>
              <a:tblGrid>
                <a:gridCol w="336296">
                  <a:extLst>
                    <a:ext uri="{9D8B030D-6E8A-4147-A177-3AD203B41FA5}">
                      <a16:colId xmlns:a16="http://schemas.microsoft.com/office/drawing/2014/main" val="4117091280"/>
                    </a:ext>
                  </a:extLst>
                </a:gridCol>
                <a:gridCol w="2348491">
                  <a:extLst>
                    <a:ext uri="{9D8B030D-6E8A-4147-A177-3AD203B41FA5}">
                      <a16:colId xmlns:a16="http://schemas.microsoft.com/office/drawing/2014/main" val="4108414943"/>
                    </a:ext>
                  </a:extLst>
                </a:gridCol>
                <a:gridCol w="1923375">
                  <a:extLst>
                    <a:ext uri="{9D8B030D-6E8A-4147-A177-3AD203B41FA5}">
                      <a16:colId xmlns:a16="http://schemas.microsoft.com/office/drawing/2014/main" val="1452490812"/>
                    </a:ext>
                  </a:extLst>
                </a:gridCol>
                <a:gridCol w="2255519">
                  <a:extLst>
                    <a:ext uri="{9D8B030D-6E8A-4147-A177-3AD203B41FA5}">
                      <a16:colId xmlns:a16="http://schemas.microsoft.com/office/drawing/2014/main" val="273068151"/>
                    </a:ext>
                  </a:extLst>
                </a:gridCol>
                <a:gridCol w="2061263">
                  <a:extLst>
                    <a:ext uri="{9D8B030D-6E8A-4147-A177-3AD203B41FA5}">
                      <a16:colId xmlns:a16="http://schemas.microsoft.com/office/drawing/2014/main" val="401164778"/>
                    </a:ext>
                  </a:extLst>
                </a:gridCol>
              </a:tblGrid>
              <a:tr h="393117">
                <a:tc>
                  <a:txBody>
                    <a:bodyPr/>
                    <a:lstStyle/>
                    <a:p>
                      <a:endParaRPr kumimoji="1" lang="ja-JP" altLang="en-US" dirty="0"/>
                    </a:p>
                  </a:txBody>
                  <a:tcPr anchor="c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rPr>
                        <a:t>子ども</a:t>
                      </a:r>
                      <a:r>
                        <a:rPr kumimoji="1" lang="ja-JP" altLang="en-US" sz="1800" b="1" dirty="0">
                          <a:solidFill>
                            <a:schemeClr val="bg1"/>
                          </a:solidFill>
                          <a:latin typeface="メイリオ" panose="020B0604030504040204" pitchFamily="50" charset="-128"/>
                          <a:ea typeface="メイリオ" panose="020B0604030504040204" pitchFamily="50" charset="-128"/>
                        </a:rPr>
                        <a:t>たち</a:t>
                      </a:r>
                      <a:endParaRPr lang="ja-JP" altLang="en-US" sz="1400" dirty="0">
                        <a:solidFill>
                          <a:schemeClr val="bg1"/>
                        </a:solidFill>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rPr>
                        <a:t>高齢者</a:t>
                      </a:r>
                      <a:endParaRPr lang="ja-JP" altLang="en-US" sz="1400" dirty="0">
                        <a:solidFill>
                          <a:schemeClr val="bg1"/>
                        </a:solidFill>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791199080"/>
                  </a:ext>
                </a:extLst>
              </a:tr>
              <a:tr h="504107">
                <a:tc rowSpan="4">
                  <a:txBody>
                    <a:bodyPr/>
                    <a:lstStyle/>
                    <a:p>
                      <a:pPr algn="ctr"/>
                      <a:r>
                        <a:rPr kumimoji="1" lang="ja-JP" altLang="en-US" b="1" dirty="0">
                          <a:solidFill>
                            <a:schemeClr val="bg1"/>
                          </a:solidFill>
                        </a:rPr>
                        <a:t>課題点</a:t>
                      </a:r>
                    </a:p>
                  </a:txBody>
                  <a:tcPr vert="eaVert"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外で遊ぶ場所がない</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慢性的な運動不足</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ひとりで運動すると</a:t>
                      </a:r>
                      <a:endParaRPr kumimoji="1" lang="en-US" altLang="ja-JP" sz="14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飽きてしまう</a:t>
                      </a:r>
                      <a:endParaRPr kumimoji="1" lang="en-US" altLang="ja-JP" sz="1400" dirty="0">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運動意欲の低下</a:t>
                      </a:r>
                    </a:p>
                  </a:txBody>
                  <a:tcPr anchor="ctr"/>
                </a:tc>
                <a:extLst>
                  <a:ext uri="{0D108BD9-81ED-4DB2-BD59-A6C34878D82A}">
                    <a16:rowId xmlns:a16="http://schemas.microsoft.com/office/drawing/2014/main" val="1497935101"/>
                  </a:ext>
                </a:extLst>
              </a:tr>
              <a:tr h="711680">
                <a:tc vMerge="1">
                  <a:txBody>
                    <a:bodyPr/>
                    <a:lstStyle/>
                    <a:p>
                      <a:endParaRPr kumimoji="1" lang="ja-JP" altLang="en-US" dirty="0"/>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与えられたゲームに膨大な時間を費やしてしまう</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ゲーム依存症の</a:t>
                      </a:r>
                      <a:endParaRPr lang="en-US" altLang="ja-JP" sz="1400" dirty="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危険性</a:t>
                      </a:r>
                    </a:p>
                  </a:txBody>
                  <a:tcPr anchor="ctr"/>
                </a:tc>
                <a:tc>
                  <a:txBody>
                    <a:bodyPr/>
                    <a:lstStyle/>
                    <a:p>
                      <a:r>
                        <a:rPr kumimoji="1" lang="ja-JP" altLang="en-US" sz="1400" dirty="0">
                          <a:latin typeface="メイリオ" panose="020B0604030504040204" pitchFamily="50" charset="-128"/>
                          <a:ea typeface="メイリオ" panose="020B0604030504040204" pitchFamily="50" charset="-128"/>
                        </a:rPr>
                        <a:t>テレビを見るなど</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同じ姿勢でいることが多い</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体を動かす</a:t>
                      </a:r>
                      <a:endParaRPr kumimoji="1" lang="en-US" altLang="ja-JP" sz="14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機会が少ない</a:t>
                      </a:r>
                    </a:p>
                  </a:txBody>
                  <a:tcPr anchor="ctr"/>
                </a:tc>
                <a:extLst>
                  <a:ext uri="{0D108BD9-81ED-4DB2-BD59-A6C34878D82A}">
                    <a16:rowId xmlns:a16="http://schemas.microsoft.com/office/drawing/2014/main" val="1919018985"/>
                  </a:ext>
                </a:extLst>
              </a:tr>
              <a:tr h="711680">
                <a:tc vMerge="1">
                  <a:txBody>
                    <a:bodyPr/>
                    <a:lstStyle/>
                    <a:p>
                      <a:endParaRPr kumimoji="1" lang="ja-JP" altLang="en-US"/>
                    </a:p>
                  </a:txBody>
                  <a:tcPr/>
                </a:tc>
                <a:tc>
                  <a:txBody>
                    <a:bodyPr/>
                    <a:lstStyle/>
                    <a:p>
                      <a:r>
                        <a:rPr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ルールの決まった遊びをするで自分でアイデア考える習慣がついていない</a:t>
                      </a:r>
                      <a:endParaRPr kumimoji="1" lang="ja-JP" alt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思考力の低下に</a:t>
                      </a:r>
                      <a:endParaRPr lang="en-US" altLang="ja-JP" sz="1400" dirty="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つながる</a:t>
                      </a:r>
                      <a:endParaRPr kumimoji="1" lang="ja-JP" altLang="en-US" dirty="0"/>
                    </a:p>
                  </a:txBody>
                  <a:tcPr anchor="ctr"/>
                </a:tc>
                <a:tc>
                  <a:txBody>
                    <a:bodyPr/>
                    <a:lstStyle/>
                    <a:p>
                      <a:r>
                        <a:rPr kumimoji="1" lang="ja-JP" altLang="en-US" sz="1400" dirty="0">
                          <a:latin typeface="メイリオ" panose="020B0604030504040204" pitchFamily="50" charset="-128"/>
                          <a:ea typeface="メイリオ" panose="020B0604030504040204" pitchFamily="50" charset="-128"/>
                        </a:rPr>
                        <a:t>レクリエーション</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を毎日やる大変さ</a:t>
                      </a:r>
                      <a:endParaRPr kumimoji="1" lang="ja-JP" altLang="en-US" sz="1400" dirty="0"/>
                    </a:p>
                  </a:txBody>
                  <a:tcPr anchor="ctr"/>
                </a:tc>
                <a:tc>
                  <a:txBody>
                    <a:bodyPr/>
                    <a:lstStyle/>
                    <a:p>
                      <a:r>
                        <a:rPr kumimoji="1" lang="ja-JP" altLang="en-US" sz="1400" dirty="0">
                          <a:latin typeface="メイリオ" panose="020B0604030504040204" pitchFamily="50" charset="-128"/>
                          <a:ea typeface="メイリオ" panose="020B0604030504040204" pitchFamily="50" charset="-128"/>
                        </a:rPr>
                        <a:t>スタッフの介護以外の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負担が大きい</a:t>
                      </a:r>
                    </a:p>
                  </a:txBody>
                  <a:tcPr anchor="ctr"/>
                </a:tc>
                <a:extLst>
                  <a:ext uri="{0D108BD9-81ED-4DB2-BD59-A6C34878D82A}">
                    <a16:rowId xmlns:a16="http://schemas.microsoft.com/office/drawing/2014/main" val="517927290"/>
                  </a:ext>
                </a:extLst>
              </a:tr>
              <a:tr h="545583">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高齢者や障害のある方との交流が希薄</a:t>
                      </a:r>
                      <a:endParaRPr kumimoji="1" lang="en-US" altLang="ja-JP" sz="1400" dirty="0">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障害などに対しての</a:t>
                      </a:r>
                      <a:endParaRPr kumimoji="1" lang="en-US" altLang="ja-JP" sz="14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知識が少ない</a:t>
                      </a:r>
                      <a:endParaRPr kumimoji="1" lang="en-US" altLang="ja-JP" sz="1400"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1400" dirty="0">
                          <a:latin typeface="メイリオ" panose="020B0604030504040204" pitchFamily="50" charset="-128"/>
                          <a:ea typeface="メイリオ" panose="020B0604030504040204" pitchFamily="50" charset="-128"/>
                        </a:rPr>
                        <a:t>スタッフ・利用者以外の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交流がほとんどない</a:t>
                      </a:r>
                    </a:p>
                  </a:txBody>
                  <a:tcPr anchor="ctr"/>
                </a:tc>
                <a:tc>
                  <a:txBody>
                    <a:bodyPr/>
                    <a:lstStyle/>
                    <a:p>
                      <a:r>
                        <a:rPr kumimoji="1" lang="ja-JP" altLang="en-US" sz="1400" dirty="0">
                          <a:latin typeface="メイリオ" panose="020B0604030504040204" pitchFamily="50" charset="-128"/>
                          <a:ea typeface="メイリオ" panose="020B0604030504040204" pitchFamily="50" charset="-128"/>
                        </a:rPr>
                        <a:t>刺激・活性化が</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少ない生活</a:t>
                      </a:r>
                    </a:p>
                  </a:txBody>
                  <a:tcPr anchor="ctr"/>
                </a:tc>
                <a:extLst>
                  <a:ext uri="{0D108BD9-81ED-4DB2-BD59-A6C34878D82A}">
                    <a16:rowId xmlns:a16="http://schemas.microsoft.com/office/drawing/2014/main" val="3493593725"/>
                  </a:ext>
                </a:extLst>
              </a:tr>
              <a:tr h="579120">
                <a:tc rowSpan="3">
                  <a:txBody>
                    <a:bodyPr/>
                    <a:lstStyle/>
                    <a:p>
                      <a:pPr algn="ctr"/>
                      <a:r>
                        <a:rPr kumimoji="1" lang="ja-JP" altLang="en-US" b="1" dirty="0">
                          <a:solidFill>
                            <a:schemeClr val="bg1"/>
                          </a:solidFill>
                        </a:rPr>
                        <a:t>感じたこと</a:t>
                      </a:r>
                    </a:p>
                  </a:txBody>
                  <a:tcPr vert="eaVert" anchor="ctr">
                    <a:solidFill>
                      <a:schemeClr val="accent6">
                        <a:lumMod val="50000"/>
                      </a:schemeClr>
                    </a:solidFill>
                  </a:tcPr>
                </a:tc>
                <a:tc>
                  <a:txBody>
                    <a:bodyPr/>
                    <a:lstStyle/>
                    <a:p>
                      <a:r>
                        <a:rPr kumimoji="1" lang="ja-JP" altLang="en-US" sz="1400" b="0" dirty="0">
                          <a:latin typeface="メイリオ" panose="020B0604030504040204" pitchFamily="50" charset="-128"/>
                          <a:ea typeface="メイリオ" panose="020B0604030504040204" pitchFamily="50" charset="-128"/>
                        </a:rPr>
                        <a:t>子どもたちは</a:t>
                      </a:r>
                      <a:endParaRPr kumimoji="1" lang="en-US" altLang="ja-JP" sz="1400" b="0" dirty="0">
                        <a:latin typeface="メイリオ" panose="020B0604030504040204" pitchFamily="50" charset="-128"/>
                        <a:ea typeface="メイリオ" panose="020B0604030504040204" pitchFamily="50" charset="-128"/>
                      </a:endParaRPr>
                    </a:p>
                    <a:p>
                      <a:r>
                        <a:rPr kumimoji="1" lang="ja-JP" altLang="en-US" sz="1400" b="0" dirty="0">
                          <a:latin typeface="メイリオ" panose="020B0604030504040204" pitchFamily="50" charset="-128"/>
                          <a:ea typeface="メイリオ" panose="020B0604030504040204" pitchFamily="50" charset="-128"/>
                        </a:rPr>
                        <a:t>学びたがっている</a:t>
                      </a:r>
                      <a:endParaRPr kumimoji="1" lang="en-US" altLang="ja-JP" sz="1400" b="0" dirty="0">
                        <a:latin typeface="メイリオ" panose="020B0604030504040204" pitchFamily="50" charset="-128"/>
                        <a:ea typeface="メイリオ" panose="020B0604030504040204" pitchFamily="50" charset="-128"/>
                      </a:endParaRPr>
                    </a:p>
                  </a:txBody>
                  <a:tcPr anchor="ctr">
                    <a:solidFill>
                      <a:schemeClr val="accent6">
                        <a:lumMod val="20000"/>
                        <a:lumOff val="80000"/>
                      </a:schemeClr>
                    </a:solidFill>
                  </a:tcPr>
                </a:tc>
                <a:tc rowSpan="2">
                  <a:txBody>
                    <a:bodyPr/>
                    <a:lstStyle/>
                    <a:p>
                      <a:r>
                        <a:rPr kumimoji="1" lang="ja-JP" altLang="en-US" sz="1600" b="0" dirty="0">
                          <a:latin typeface="メイリオ" panose="020B0604030504040204" pitchFamily="50" charset="-128"/>
                          <a:ea typeface="メイリオ" panose="020B0604030504040204" pitchFamily="50" charset="-128"/>
                        </a:rPr>
                        <a:t>学ぶ・楽しむ</a:t>
                      </a:r>
                      <a:endParaRPr kumimoji="1" lang="en-US" altLang="ja-JP" sz="1600" b="0" dirty="0">
                        <a:latin typeface="メイリオ" panose="020B0604030504040204" pitchFamily="50" charset="-128"/>
                        <a:ea typeface="メイリオ" panose="020B0604030504040204" pitchFamily="50" charset="-128"/>
                      </a:endParaRPr>
                    </a:p>
                    <a:p>
                      <a:r>
                        <a:rPr kumimoji="1" lang="ja-JP" altLang="en-US" sz="1600" b="0" dirty="0">
                          <a:latin typeface="メイリオ" panose="020B0604030504040204" pitchFamily="50" charset="-128"/>
                          <a:ea typeface="メイリオ" panose="020B0604030504040204" pitchFamily="50" charset="-128"/>
                        </a:rPr>
                        <a:t>教育の場が必要</a:t>
                      </a:r>
                    </a:p>
                  </a:txBody>
                  <a:tcPr anchor="ctr">
                    <a:solidFill>
                      <a:schemeClr val="accent6">
                        <a:lumMod val="20000"/>
                        <a:lumOff val="80000"/>
                      </a:schemeClr>
                    </a:solidFill>
                  </a:tcPr>
                </a:tc>
                <a:tc>
                  <a:txBody>
                    <a:bodyPr/>
                    <a:lstStyle/>
                    <a:p>
                      <a:r>
                        <a:rPr kumimoji="1" lang="ja-JP" altLang="en-US" sz="1400" b="0" dirty="0">
                          <a:latin typeface="メイリオ" panose="020B0604030504040204" pitchFamily="50" charset="-128"/>
                          <a:ea typeface="メイリオ" panose="020B0604030504040204" pitchFamily="50" charset="-128"/>
                        </a:rPr>
                        <a:t>高齢者が体を動かす</a:t>
                      </a:r>
                      <a:endParaRPr kumimoji="1" lang="en-US" altLang="ja-JP" sz="1400" b="0" dirty="0">
                        <a:latin typeface="メイリオ" panose="020B0604030504040204" pitchFamily="50" charset="-128"/>
                        <a:ea typeface="メイリオ" panose="020B0604030504040204" pitchFamily="50" charset="-128"/>
                      </a:endParaRPr>
                    </a:p>
                    <a:p>
                      <a:r>
                        <a:rPr kumimoji="1" lang="ja-JP" altLang="en-US" sz="1400" b="0" dirty="0">
                          <a:latin typeface="メイリオ" panose="020B0604030504040204" pitchFamily="50" charset="-128"/>
                          <a:ea typeface="メイリオ" panose="020B0604030504040204" pitchFamily="50" charset="-128"/>
                        </a:rPr>
                        <a:t>機会が少ない</a:t>
                      </a:r>
                      <a:endParaRPr kumimoji="1" lang="en-US" altLang="ja-JP" sz="1400" b="0" dirty="0">
                        <a:latin typeface="メイリオ" panose="020B0604030504040204" pitchFamily="50" charset="-128"/>
                        <a:ea typeface="メイリオ" panose="020B0604030504040204" pitchFamily="50" charset="-128"/>
                      </a:endParaRPr>
                    </a:p>
                  </a:txBody>
                  <a:tcPr anchor="ctr">
                    <a:solidFill>
                      <a:schemeClr val="accent6">
                        <a:lumMod val="20000"/>
                        <a:lumOff val="80000"/>
                      </a:schemeClr>
                    </a:solidFill>
                  </a:tcPr>
                </a:tc>
                <a:tc rowSpan="2">
                  <a:txBody>
                    <a:bodyPr/>
                    <a:lstStyle/>
                    <a:p>
                      <a:r>
                        <a:rPr kumimoji="1" lang="ja-JP" altLang="en-US" sz="1600" b="0" dirty="0">
                          <a:latin typeface="メイリオ" panose="020B0604030504040204" pitchFamily="50" charset="-128"/>
                          <a:ea typeface="メイリオ" panose="020B0604030504040204" pitchFamily="50" charset="-128"/>
                        </a:rPr>
                        <a:t>体を動かす・楽しむ</a:t>
                      </a:r>
                      <a:endParaRPr kumimoji="1" lang="en-US" altLang="ja-JP" sz="1600" b="0" dirty="0">
                        <a:latin typeface="メイリオ" panose="020B0604030504040204" pitchFamily="50" charset="-128"/>
                        <a:ea typeface="メイリオ" panose="020B0604030504040204" pitchFamily="50" charset="-128"/>
                      </a:endParaRPr>
                    </a:p>
                    <a:p>
                      <a:r>
                        <a:rPr kumimoji="1" lang="ja-JP" altLang="en-US" sz="1600" b="0" dirty="0">
                          <a:latin typeface="メイリオ" panose="020B0604030504040204" pitchFamily="50" charset="-128"/>
                          <a:ea typeface="メイリオ" panose="020B0604030504040204" pitchFamily="50" charset="-128"/>
                        </a:rPr>
                        <a:t>施設が必要</a:t>
                      </a:r>
                    </a:p>
                  </a:txBody>
                  <a:tcPr anchor="ctr">
                    <a:solidFill>
                      <a:schemeClr val="accent6">
                        <a:lumMod val="20000"/>
                        <a:lumOff val="80000"/>
                      </a:schemeClr>
                    </a:solidFill>
                  </a:tcPr>
                </a:tc>
                <a:extLst>
                  <a:ext uri="{0D108BD9-81ED-4DB2-BD59-A6C34878D82A}">
                    <a16:rowId xmlns:a16="http://schemas.microsoft.com/office/drawing/2014/main" val="937635377"/>
                  </a:ext>
                </a:extLst>
              </a:tr>
              <a:tr h="579120">
                <a:tc vMerge="1">
                  <a:txBody>
                    <a:bodyPr/>
                    <a:lstStyle/>
                    <a:p>
                      <a:endParaRPr kumimoji="1" lang="ja-JP" altLang="en-US"/>
                    </a:p>
                  </a:txBody>
                  <a:tcPr/>
                </a:tc>
                <a:tc>
                  <a:txBody>
                    <a:bodyPr/>
                    <a:lstStyle/>
                    <a:p>
                      <a:r>
                        <a:rPr kumimoji="1" lang="ja-JP" altLang="en-US" sz="1400" b="0" dirty="0">
                          <a:latin typeface="メイリオ" panose="020B0604030504040204" pitchFamily="50" charset="-128"/>
                          <a:ea typeface="メイリオ" panose="020B0604030504040204" pitchFamily="50" charset="-128"/>
                        </a:rPr>
                        <a:t>学ぶ機会に</a:t>
                      </a:r>
                      <a:endParaRPr kumimoji="1" lang="en-US" altLang="ja-JP" sz="1400" b="0" dirty="0">
                        <a:latin typeface="メイリオ" panose="020B0604030504040204" pitchFamily="50" charset="-128"/>
                        <a:ea typeface="メイリオ" panose="020B0604030504040204" pitchFamily="50" charset="-128"/>
                      </a:endParaRPr>
                    </a:p>
                    <a:p>
                      <a:r>
                        <a:rPr kumimoji="1" lang="ja-JP" altLang="en-US" sz="1400" b="0" dirty="0">
                          <a:latin typeface="メイリオ" panose="020B0604030504040204" pitchFamily="50" charset="-128"/>
                          <a:ea typeface="メイリオ" panose="020B0604030504040204" pitchFamily="50" charset="-128"/>
                        </a:rPr>
                        <a:t>恵まれていない</a:t>
                      </a:r>
                      <a:endParaRPr kumimoji="1" lang="en-US" altLang="ja-JP" sz="1400" b="0" dirty="0">
                        <a:latin typeface="メイリオ" panose="020B0604030504040204" pitchFamily="50" charset="-128"/>
                        <a:ea typeface="メイリオ" panose="020B0604030504040204" pitchFamily="50" charset="-128"/>
                      </a:endParaRPr>
                    </a:p>
                  </a:txBody>
                  <a:tcPr anchor="ctr">
                    <a:solidFill>
                      <a:schemeClr val="accent6">
                        <a:lumMod val="20000"/>
                        <a:lumOff val="80000"/>
                      </a:schemeClr>
                    </a:solidFill>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latin typeface="メイリオ" panose="020B0604030504040204" pitchFamily="50" charset="-128"/>
                          <a:ea typeface="メイリオ" panose="020B0604030504040204" pitchFamily="50" charset="-128"/>
                        </a:rPr>
                        <a:t>毎日の変化が乏しい</a:t>
                      </a:r>
                    </a:p>
                  </a:txBody>
                  <a:tcPr anchor="ctr">
                    <a:solidFill>
                      <a:schemeClr val="accent6">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648326692"/>
                  </a:ext>
                </a:extLst>
              </a:tr>
              <a:tr h="546881">
                <a:tc vMerge="1">
                  <a:txBody>
                    <a:bodyPr/>
                    <a:lstStyle/>
                    <a:p>
                      <a:endParaRPr kumimoji="1" lang="ja-JP"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schemeClr val="tx1"/>
                          </a:solidFill>
                          <a:latin typeface="メイリオ" panose="020B0604030504040204" pitchFamily="50" charset="-128"/>
                          <a:ea typeface="メイリオ" panose="020B0604030504040204" pitchFamily="50" charset="-128"/>
                        </a:rPr>
                        <a:t>世代・疾患問わずコミュニケーションがとれ、楽しみ・学び・体を動かす仕組み作り</a:t>
                      </a:r>
                    </a:p>
                  </a:txBody>
                  <a:tcPr anchor="ctr">
                    <a:solidFill>
                      <a:schemeClr val="accent6">
                        <a:lumMod val="20000"/>
                        <a:lumOff val="80000"/>
                      </a:schemeClr>
                    </a:solidFill>
                  </a:tcPr>
                </a:tc>
                <a:tc hMerge="1">
                  <a:txBody>
                    <a:bodyPr/>
                    <a:lstStyle/>
                    <a:p>
                      <a:endParaRPr kumimoji="1" lang="ja-JP" altLang="en-US" sz="1800" b="1" dirty="0">
                        <a:latin typeface="メイリオ" panose="020B0604030504040204" pitchFamily="50" charset="-128"/>
                        <a:ea typeface="メイリオ" panose="020B0604030504040204" pitchFamily="50" charset="-128"/>
                      </a:endParaRPr>
                    </a:p>
                  </a:txBody>
                  <a:tcPr anchor="ctr">
                    <a:solidFill>
                      <a:schemeClr val="accent6">
                        <a:lumMod val="20000"/>
                        <a:lumOff val="80000"/>
                      </a:schemeClr>
                    </a:solidFill>
                  </a:tcPr>
                </a:tc>
                <a:tc hMerge="1">
                  <a:txBody>
                    <a:bodyPr/>
                    <a:lstStyle/>
                    <a:p>
                      <a:endParaRPr kumimoji="1" lang="ja-JP" altLang="en-US" sz="1400" b="1" dirty="0">
                        <a:latin typeface="メイリオ" panose="020B0604030504040204" pitchFamily="50" charset="-128"/>
                        <a:ea typeface="メイリオ" panose="020B0604030504040204" pitchFamily="50" charset="-128"/>
                      </a:endParaRPr>
                    </a:p>
                  </a:txBody>
                  <a:tcPr anchor="ctr">
                    <a:solidFill>
                      <a:schemeClr val="accent6">
                        <a:lumMod val="20000"/>
                        <a:lumOff val="80000"/>
                      </a:schemeClr>
                    </a:solidFill>
                  </a:tcPr>
                </a:tc>
                <a:tc hMerge="1">
                  <a:txBody>
                    <a:bodyPr/>
                    <a:lstStyle/>
                    <a:p>
                      <a:endParaRPr kumimoji="1" lang="ja-JP" altLang="en-US" sz="1400" dirty="0"/>
                    </a:p>
                  </a:txBody>
                  <a:tcPr anchor="ctr">
                    <a:solidFill>
                      <a:schemeClr val="accent6">
                        <a:lumMod val="20000"/>
                        <a:lumOff val="80000"/>
                      </a:schemeClr>
                    </a:solidFill>
                  </a:tcPr>
                </a:tc>
                <a:extLst>
                  <a:ext uri="{0D108BD9-81ED-4DB2-BD59-A6C34878D82A}">
                    <a16:rowId xmlns:a16="http://schemas.microsoft.com/office/drawing/2014/main" val="1492309921"/>
                  </a:ext>
                </a:extLst>
              </a:tr>
            </a:tbl>
          </a:graphicData>
        </a:graphic>
      </p:graphicFrame>
      <p:sp>
        <p:nvSpPr>
          <p:cNvPr id="4" name="スライド番号プレースホルダー 2">
            <a:extLst>
              <a:ext uri="{FF2B5EF4-FFF2-40B4-BE49-F238E27FC236}">
                <a16:creationId xmlns:a16="http://schemas.microsoft.com/office/drawing/2014/main" id="{8EE9470B-64BF-4C35-966F-BBEC256D738F}"/>
              </a:ext>
            </a:extLst>
          </p:cNvPr>
          <p:cNvSpPr>
            <a:spLocks noGrp="1"/>
          </p:cNvSpPr>
          <p:nvPr>
            <p:ph type="sldNum" sz="quarter" idx="12"/>
          </p:nvPr>
        </p:nvSpPr>
        <p:spPr>
          <a:xfrm>
            <a:off x="9326879" y="6311898"/>
            <a:ext cx="453489" cy="365125"/>
          </a:xfrm>
        </p:spPr>
        <p:txBody>
          <a:bodyPr/>
          <a:lstStyle/>
          <a:p>
            <a:fld id="{D9550142-B990-490A-A107-ED7302A7FD52}" type="slidenum">
              <a:rPr kumimoji="1" lang="ja-JP" altLang="en-US" smtClean="0"/>
              <a:t>2</a:t>
            </a:fld>
            <a:endParaRPr kumimoji="1" lang="ja-JP" altLang="en-US" dirty="0"/>
          </a:p>
        </p:txBody>
      </p:sp>
      <p:pic>
        <p:nvPicPr>
          <p:cNvPr id="5" name="Picture 4" descr="C:\Users\sasaki\Desktop\下.png">
            <a:extLst>
              <a:ext uri="{FF2B5EF4-FFF2-40B4-BE49-F238E27FC236}">
                <a16:creationId xmlns:a16="http://schemas.microsoft.com/office/drawing/2014/main" id="{A617BAC2-21ED-409A-9DD7-4B137F38D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77012"/>
            <a:ext cx="9906000" cy="77461"/>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a:extLst>
              <a:ext uri="{FF2B5EF4-FFF2-40B4-BE49-F238E27FC236}">
                <a16:creationId xmlns:a16="http://schemas.microsoft.com/office/drawing/2014/main" id="{D792F5A2-9EA4-47E4-8E5A-E858B7116FFF}"/>
              </a:ext>
            </a:extLst>
          </p:cNvPr>
          <p:cNvSpPr/>
          <p:nvPr/>
        </p:nvSpPr>
        <p:spPr>
          <a:xfrm>
            <a:off x="891562" y="121180"/>
            <a:ext cx="6798258" cy="461665"/>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ビジョン①　</a:t>
            </a:r>
            <a:r>
              <a:rPr lang="ja-JP" altLang="en-US" sz="2000" b="1" dirty="0">
                <a:solidFill>
                  <a:schemeClr val="bg1"/>
                </a:solidFill>
                <a:latin typeface="メイリオ" panose="020B0604030504040204" pitchFamily="50" charset="-128"/>
                <a:ea typeface="メイリオ" panose="020B0604030504040204" pitchFamily="50" charset="-128"/>
              </a:rPr>
              <a:t>子どもたちと高齢者が抱えている課題</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34" name="コンテンツ プレースホルダー 2">
            <a:extLst>
              <a:ext uri="{FF2B5EF4-FFF2-40B4-BE49-F238E27FC236}">
                <a16:creationId xmlns:a16="http://schemas.microsoft.com/office/drawing/2014/main" id="{B254B701-C87B-4685-B3F3-DF8C5BBB5C0C}"/>
              </a:ext>
            </a:extLst>
          </p:cNvPr>
          <p:cNvSpPr txBox="1">
            <a:spLocks/>
          </p:cNvSpPr>
          <p:nvPr/>
        </p:nvSpPr>
        <p:spPr>
          <a:xfrm>
            <a:off x="1011360" y="5929466"/>
            <a:ext cx="7808341" cy="455609"/>
          </a:xfrm>
          <a:prstGeom prst="rect">
            <a:avLst/>
          </a:prstGeom>
          <a:noFill/>
          <a:ln w="19050">
            <a:noFill/>
          </a:ln>
          <a:effectLst>
            <a:glow rad="63500">
              <a:schemeClr val="accent1">
                <a:satMod val="175000"/>
                <a:alpha val="40000"/>
              </a:schemeClr>
            </a:glow>
          </a:effectLst>
        </p:spPr>
        <p:txBody>
          <a:bodyPr vert="horz" lIns="91440" tIns="45720" rIns="91440" bIns="45720" rtlCol="0" anchor="t">
            <a:no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algn="ctr" fontAlgn="base">
              <a:spcBef>
                <a:spcPct val="0"/>
              </a:spcBef>
              <a:buNone/>
            </a:pPr>
            <a:r>
              <a:rPr lang="ja-JP" altLang="en-US" sz="1800" b="1" dirty="0">
                <a:solidFill>
                  <a:srgbClr val="FF0000"/>
                </a:solidFill>
                <a:latin typeface="メイリオ" panose="020B0604030504040204" pitchFamily="50" charset="-128"/>
                <a:ea typeface="メイリオ" panose="020B0604030504040204" pitchFamily="50" charset="-128"/>
              </a:rPr>
              <a:t>モーショントレーニングシステム</a:t>
            </a:r>
            <a:r>
              <a:rPr lang="en-US" altLang="ja-JP" sz="1800" b="1" dirty="0">
                <a:solidFill>
                  <a:srgbClr val="FF0000"/>
                </a:solidFill>
                <a:latin typeface="メイリオ" panose="020B0604030504040204" pitchFamily="50" charset="-128"/>
                <a:ea typeface="メイリオ" panose="020B0604030504040204" pitchFamily="50" charset="-128"/>
              </a:rPr>
              <a:t>TANO</a:t>
            </a:r>
            <a:r>
              <a:rPr lang="ja-JP" altLang="en-US" sz="1800" b="1" dirty="0">
                <a:solidFill>
                  <a:srgbClr val="FF0000"/>
                </a:solidFill>
                <a:latin typeface="メイリオ" panose="020B0604030504040204" pitchFamily="50" charset="-128"/>
                <a:ea typeface="メイリオ" panose="020B0604030504040204" pitchFamily="50" charset="-128"/>
              </a:rPr>
              <a:t>を利用して</a:t>
            </a:r>
            <a:endParaRPr lang="en-US" altLang="ja-JP" sz="1800" b="1" dirty="0">
              <a:solidFill>
                <a:srgbClr val="FF0000"/>
              </a:solidFill>
              <a:latin typeface="メイリオ" panose="020B0604030504040204" pitchFamily="50" charset="-128"/>
              <a:ea typeface="メイリオ" panose="020B0604030504040204" pitchFamily="50" charset="-128"/>
            </a:endParaRPr>
          </a:p>
          <a:p>
            <a:pPr marL="0" algn="ctr" fontAlgn="base">
              <a:spcBef>
                <a:spcPct val="0"/>
              </a:spcBef>
              <a:buNone/>
            </a:pPr>
            <a:r>
              <a:rPr lang="ja-JP" altLang="en-US" sz="1800" b="1" dirty="0">
                <a:solidFill>
                  <a:srgbClr val="FF0000"/>
                </a:solidFill>
                <a:latin typeface="メイリオ" panose="020B0604030504040204" pitchFamily="50" charset="-128"/>
                <a:ea typeface="メイリオ" panose="020B0604030504040204" pitchFamily="50" charset="-128"/>
              </a:rPr>
              <a:t>全ての人が</a:t>
            </a:r>
            <a:r>
              <a:rPr lang="ja-JP" altLang="en-US" sz="1800" b="1" u="sng" dirty="0">
                <a:solidFill>
                  <a:srgbClr val="FF0000"/>
                </a:solidFill>
                <a:latin typeface="メイリオ" panose="020B0604030504040204" pitchFamily="50" charset="-128"/>
                <a:ea typeface="メイリオ" panose="020B0604030504040204" pitchFamily="50" charset="-128"/>
              </a:rPr>
              <a:t>同じコミュニティ</a:t>
            </a:r>
            <a:r>
              <a:rPr lang="ja-JP" altLang="en-US" sz="1800" b="1" dirty="0">
                <a:solidFill>
                  <a:srgbClr val="FF0000"/>
                </a:solidFill>
                <a:latin typeface="メイリオ" panose="020B0604030504040204" pitchFamily="50" charset="-128"/>
                <a:ea typeface="メイリオ" panose="020B0604030504040204" pitchFamily="50" charset="-128"/>
              </a:rPr>
              <a:t>に集えないか？</a:t>
            </a:r>
          </a:p>
        </p:txBody>
      </p:sp>
      <p:sp>
        <p:nvSpPr>
          <p:cNvPr id="40" name="コンテンツ プレースホルダー 2">
            <a:extLst>
              <a:ext uri="{FF2B5EF4-FFF2-40B4-BE49-F238E27FC236}">
                <a16:creationId xmlns:a16="http://schemas.microsoft.com/office/drawing/2014/main" id="{341A0B1F-5317-4201-A158-AB6CF4BDE7EA}"/>
              </a:ext>
            </a:extLst>
          </p:cNvPr>
          <p:cNvSpPr txBox="1">
            <a:spLocks/>
          </p:cNvSpPr>
          <p:nvPr/>
        </p:nvSpPr>
        <p:spPr>
          <a:xfrm>
            <a:off x="1516402" y="713781"/>
            <a:ext cx="8145021" cy="395543"/>
          </a:xfrm>
          <a:prstGeom prst="rect">
            <a:avLst/>
          </a:prstGeom>
          <a:noFill/>
          <a:ln w="19050">
            <a:noFill/>
          </a:ln>
          <a:effectLst>
            <a:glow rad="63500">
              <a:schemeClr val="accent1">
                <a:satMod val="175000"/>
                <a:alpha val="40000"/>
              </a:schemeClr>
            </a:glow>
          </a:effectLst>
        </p:spPr>
        <p:txBody>
          <a:bodyPr vert="horz" lIns="91440" tIns="45720" rIns="91440" bIns="45720" rtlCol="0" anchor="t">
            <a:normAutofit fontScale="85000" lnSpcReduction="20000"/>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fontAlgn="base">
              <a:spcBef>
                <a:spcPct val="0"/>
              </a:spcBef>
              <a:buNone/>
            </a:pPr>
            <a:r>
              <a:rPr lang="ja-JP" altLang="en-US" dirty="0"/>
              <a:t>高齢者施設をまわり、プログラミング教室を開催して感じた課題</a:t>
            </a:r>
            <a:endParaRPr lang="en-US" altLang="ja-JP" dirty="0"/>
          </a:p>
          <a:p>
            <a:pPr marL="0" fontAlgn="base">
              <a:spcBef>
                <a:spcPct val="0"/>
              </a:spcBef>
              <a:buNone/>
            </a:pPr>
            <a:endParaRPr lang="ja-JP" altLang="en-US" dirty="0"/>
          </a:p>
        </p:txBody>
      </p:sp>
      <p:sp>
        <p:nvSpPr>
          <p:cNvPr id="3" name="矢印: 下 2">
            <a:extLst>
              <a:ext uri="{FF2B5EF4-FFF2-40B4-BE49-F238E27FC236}">
                <a16:creationId xmlns:a16="http://schemas.microsoft.com/office/drawing/2014/main" id="{8264C6AA-CB3C-4B1F-8ADD-A71D6BDAD6C3}"/>
              </a:ext>
            </a:extLst>
          </p:cNvPr>
          <p:cNvSpPr/>
          <p:nvPr/>
        </p:nvSpPr>
        <p:spPr>
          <a:xfrm>
            <a:off x="3871817" y="5718952"/>
            <a:ext cx="2273300" cy="20984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フローチャート: 組合せ 5">
            <a:extLst>
              <a:ext uri="{FF2B5EF4-FFF2-40B4-BE49-F238E27FC236}">
                <a16:creationId xmlns:a16="http://schemas.microsoft.com/office/drawing/2014/main" id="{749AE840-95C2-4DB4-BB5C-B3B83D8DBAF1}"/>
              </a:ext>
            </a:extLst>
          </p:cNvPr>
          <p:cNvSpPr/>
          <p:nvPr/>
        </p:nvSpPr>
        <p:spPr>
          <a:xfrm rot="16200000">
            <a:off x="2934336" y="1727098"/>
            <a:ext cx="308690" cy="118337"/>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ローチャート: 組合せ 10">
            <a:extLst>
              <a:ext uri="{FF2B5EF4-FFF2-40B4-BE49-F238E27FC236}">
                <a16:creationId xmlns:a16="http://schemas.microsoft.com/office/drawing/2014/main" id="{A2E500B6-1987-4C5A-869B-D9F71CC56C0E}"/>
              </a:ext>
            </a:extLst>
          </p:cNvPr>
          <p:cNvSpPr/>
          <p:nvPr/>
        </p:nvSpPr>
        <p:spPr>
          <a:xfrm rot="16200000">
            <a:off x="2934336" y="2332414"/>
            <a:ext cx="308690" cy="118337"/>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ローチャート: 組合せ 11">
            <a:extLst>
              <a:ext uri="{FF2B5EF4-FFF2-40B4-BE49-F238E27FC236}">
                <a16:creationId xmlns:a16="http://schemas.microsoft.com/office/drawing/2014/main" id="{959AD6AA-2A65-43AB-9586-AD86DE3661EA}"/>
              </a:ext>
            </a:extLst>
          </p:cNvPr>
          <p:cNvSpPr/>
          <p:nvPr/>
        </p:nvSpPr>
        <p:spPr>
          <a:xfrm rot="16200000">
            <a:off x="2934334" y="3056311"/>
            <a:ext cx="308690" cy="118338"/>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ローチャート: 組合せ 12">
            <a:extLst>
              <a:ext uri="{FF2B5EF4-FFF2-40B4-BE49-F238E27FC236}">
                <a16:creationId xmlns:a16="http://schemas.microsoft.com/office/drawing/2014/main" id="{0CFCE2B4-968B-4EC7-B2DD-4B3FB11D18B0}"/>
              </a:ext>
            </a:extLst>
          </p:cNvPr>
          <p:cNvSpPr/>
          <p:nvPr/>
        </p:nvSpPr>
        <p:spPr>
          <a:xfrm rot="16200000">
            <a:off x="2934334" y="3702523"/>
            <a:ext cx="308690" cy="118338"/>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組合せ 13">
            <a:extLst>
              <a:ext uri="{FF2B5EF4-FFF2-40B4-BE49-F238E27FC236}">
                <a16:creationId xmlns:a16="http://schemas.microsoft.com/office/drawing/2014/main" id="{B5C9F088-BE4F-47C0-A5B8-54A4BDB3B644}"/>
              </a:ext>
            </a:extLst>
          </p:cNvPr>
          <p:cNvSpPr/>
          <p:nvPr/>
        </p:nvSpPr>
        <p:spPr>
          <a:xfrm rot="16200000">
            <a:off x="2849021" y="4527962"/>
            <a:ext cx="432029" cy="165621"/>
          </a:xfrm>
          <a:prstGeom prst="flowChartMerg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フローチャート: 組合せ 15">
            <a:extLst>
              <a:ext uri="{FF2B5EF4-FFF2-40B4-BE49-F238E27FC236}">
                <a16:creationId xmlns:a16="http://schemas.microsoft.com/office/drawing/2014/main" id="{C502D700-3E00-4DE8-ADDC-21D23681CE2D}"/>
              </a:ext>
            </a:extLst>
          </p:cNvPr>
          <p:cNvSpPr/>
          <p:nvPr/>
        </p:nvSpPr>
        <p:spPr>
          <a:xfrm rot="16200000">
            <a:off x="7091284" y="1722244"/>
            <a:ext cx="308690" cy="118339"/>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組合せ 16">
            <a:extLst>
              <a:ext uri="{FF2B5EF4-FFF2-40B4-BE49-F238E27FC236}">
                <a16:creationId xmlns:a16="http://schemas.microsoft.com/office/drawing/2014/main" id="{99A1EBEB-9A8A-4530-A2C1-4E2D382D48DB}"/>
              </a:ext>
            </a:extLst>
          </p:cNvPr>
          <p:cNvSpPr/>
          <p:nvPr/>
        </p:nvSpPr>
        <p:spPr>
          <a:xfrm rot="16200000">
            <a:off x="7091284" y="2327560"/>
            <a:ext cx="308690" cy="118339"/>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組合せ 17">
            <a:extLst>
              <a:ext uri="{FF2B5EF4-FFF2-40B4-BE49-F238E27FC236}">
                <a16:creationId xmlns:a16="http://schemas.microsoft.com/office/drawing/2014/main" id="{126C10E6-0366-4082-8BFB-702B73757E67}"/>
              </a:ext>
            </a:extLst>
          </p:cNvPr>
          <p:cNvSpPr/>
          <p:nvPr/>
        </p:nvSpPr>
        <p:spPr>
          <a:xfrm rot="16200000">
            <a:off x="7091284" y="3051458"/>
            <a:ext cx="308690" cy="118338"/>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組合せ 18">
            <a:extLst>
              <a:ext uri="{FF2B5EF4-FFF2-40B4-BE49-F238E27FC236}">
                <a16:creationId xmlns:a16="http://schemas.microsoft.com/office/drawing/2014/main" id="{5BEF5732-A475-4FD8-8E56-26085F3DD1CE}"/>
              </a:ext>
            </a:extLst>
          </p:cNvPr>
          <p:cNvSpPr/>
          <p:nvPr/>
        </p:nvSpPr>
        <p:spPr>
          <a:xfrm rot="16200000">
            <a:off x="7091284" y="3680138"/>
            <a:ext cx="308690" cy="118338"/>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組合せ 20">
            <a:extLst>
              <a:ext uri="{FF2B5EF4-FFF2-40B4-BE49-F238E27FC236}">
                <a16:creationId xmlns:a16="http://schemas.microsoft.com/office/drawing/2014/main" id="{27C43C3F-682E-4D17-BC91-63CE0E5F5A2E}"/>
              </a:ext>
            </a:extLst>
          </p:cNvPr>
          <p:cNvSpPr/>
          <p:nvPr/>
        </p:nvSpPr>
        <p:spPr>
          <a:xfrm rot="16200000">
            <a:off x="7027854" y="4551805"/>
            <a:ext cx="432029" cy="165621"/>
          </a:xfrm>
          <a:prstGeom prst="flowChartMerg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13871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a:extLst>
              <a:ext uri="{FF2B5EF4-FFF2-40B4-BE49-F238E27FC236}">
                <a16:creationId xmlns:a16="http://schemas.microsoft.com/office/drawing/2014/main" id="{1F667A1C-3490-4AAB-BD91-430121027E66}"/>
              </a:ext>
            </a:extLst>
          </p:cNvPr>
          <p:cNvPicPr>
            <a:picLocks noChangeAspect="1"/>
          </p:cNvPicPr>
          <p:nvPr/>
        </p:nvPicPr>
        <p:blipFill>
          <a:blip r:embed="rId2"/>
          <a:stretch>
            <a:fillRect/>
          </a:stretch>
        </p:blipFill>
        <p:spPr>
          <a:xfrm>
            <a:off x="0" y="2197"/>
            <a:ext cx="9906000" cy="632500"/>
          </a:xfrm>
          <a:prstGeom prst="rect">
            <a:avLst/>
          </a:prstGeom>
        </p:spPr>
      </p:pic>
      <p:pic>
        <p:nvPicPr>
          <p:cNvPr id="39" name="図 38">
            <a:extLst>
              <a:ext uri="{FF2B5EF4-FFF2-40B4-BE49-F238E27FC236}">
                <a16:creationId xmlns:a16="http://schemas.microsoft.com/office/drawing/2014/main" id="{FAD88AFC-02B9-4668-BFB7-F934CDCF048A}"/>
              </a:ext>
            </a:extLst>
          </p:cNvPr>
          <p:cNvPicPr>
            <a:picLocks noChangeAspect="1"/>
          </p:cNvPicPr>
          <p:nvPr/>
        </p:nvPicPr>
        <p:blipFill>
          <a:blip r:embed="rId3"/>
          <a:stretch>
            <a:fillRect/>
          </a:stretch>
        </p:blipFill>
        <p:spPr>
          <a:xfrm>
            <a:off x="2584515" y="1246711"/>
            <a:ext cx="5325626" cy="4018845"/>
          </a:xfrm>
          <a:prstGeom prst="rect">
            <a:avLst/>
          </a:prstGeom>
        </p:spPr>
      </p:pic>
      <p:sp>
        <p:nvSpPr>
          <p:cNvPr id="22" name="楕円 21">
            <a:extLst>
              <a:ext uri="{FF2B5EF4-FFF2-40B4-BE49-F238E27FC236}">
                <a16:creationId xmlns:a16="http://schemas.microsoft.com/office/drawing/2014/main" id="{8F245BE6-CEFD-4D61-A877-814E57052D73}"/>
              </a:ext>
            </a:extLst>
          </p:cNvPr>
          <p:cNvSpPr/>
          <p:nvPr/>
        </p:nvSpPr>
        <p:spPr>
          <a:xfrm>
            <a:off x="6900295" y="2890035"/>
            <a:ext cx="2177209" cy="81164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姿勢測定による</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200" b="1" dirty="0">
                <a:solidFill>
                  <a:schemeClr val="tx1"/>
                </a:solidFill>
                <a:latin typeface="メイリオ" panose="020B0604030504040204" pitchFamily="50" charset="-128"/>
                <a:ea typeface="メイリオ" panose="020B0604030504040204" pitchFamily="50" charset="-128"/>
              </a:rPr>
              <a:t>未病対策</a:t>
            </a:r>
          </a:p>
        </p:txBody>
      </p:sp>
      <p:sp>
        <p:nvSpPr>
          <p:cNvPr id="4" name="スライド番号プレースホルダー 2">
            <a:extLst>
              <a:ext uri="{FF2B5EF4-FFF2-40B4-BE49-F238E27FC236}">
                <a16:creationId xmlns:a16="http://schemas.microsoft.com/office/drawing/2014/main" id="{0ADC3704-53D5-483E-9362-6DB5D4765F6D}"/>
              </a:ext>
            </a:extLst>
          </p:cNvPr>
          <p:cNvSpPr>
            <a:spLocks noGrp="1"/>
          </p:cNvSpPr>
          <p:nvPr>
            <p:ph type="sldNum" sz="quarter" idx="12"/>
          </p:nvPr>
        </p:nvSpPr>
        <p:spPr>
          <a:xfrm>
            <a:off x="9326879" y="6311898"/>
            <a:ext cx="453489" cy="365125"/>
          </a:xfrm>
        </p:spPr>
        <p:txBody>
          <a:bodyPr/>
          <a:lstStyle/>
          <a:p>
            <a:fld id="{D9550142-B990-490A-A107-ED7302A7FD52}" type="slidenum">
              <a:rPr kumimoji="1" lang="ja-JP" altLang="en-US" smtClean="0"/>
              <a:t>3</a:t>
            </a:fld>
            <a:endParaRPr kumimoji="1" lang="ja-JP" altLang="en-US" dirty="0"/>
          </a:p>
        </p:txBody>
      </p:sp>
      <p:pic>
        <p:nvPicPr>
          <p:cNvPr id="5" name="Picture 4" descr="C:\Users\sasaki\Desktop\下.png">
            <a:extLst>
              <a:ext uri="{FF2B5EF4-FFF2-40B4-BE49-F238E27FC236}">
                <a16:creationId xmlns:a16="http://schemas.microsoft.com/office/drawing/2014/main" id="{56F20E29-FC16-45DA-A280-6F86FD4C9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42706"/>
            <a:ext cx="9900000" cy="111699"/>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a:extLst>
              <a:ext uri="{FF2B5EF4-FFF2-40B4-BE49-F238E27FC236}">
                <a16:creationId xmlns:a16="http://schemas.microsoft.com/office/drawing/2014/main" id="{F4E66B32-C71A-4016-A821-CC3C486F53D0}"/>
              </a:ext>
            </a:extLst>
          </p:cNvPr>
          <p:cNvSpPr/>
          <p:nvPr/>
        </p:nvSpPr>
        <p:spPr>
          <a:xfrm>
            <a:off x="891562" y="125114"/>
            <a:ext cx="6798258" cy="461665"/>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ビジョン②　</a:t>
            </a:r>
            <a:r>
              <a:rPr lang="ja-JP" altLang="en-US" sz="2000" b="1" dirty="0">
                <a:solidFill>
                  <a:schemeClr val="bg1"/>
                </a:solidFill>
                <a:latin typeface="メイリオ" panose="020B0604030504040204" pitchFamily="50" charset="-128"/>
                <a:ea typeface="メイリオ" panose="020B0604030504040204" pitchFamily="50" charset="-128"/>
              </a:rPr>
              <a:t>未病コミュニティの提案</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pic>
        <p:nvPicPr>
          <p:cNvPr id="40" name="図 39">
            <a:extLst>
              <a:ext uri="{FF2B5EF4-FFF2-40B4-BE49-F238E27FC236}">
                <a16:creationId xmlns:a16="http://schemas.microsoft.com/office/drawing/2014/main" id="{3D6C21AF-17BB-46D5-A9BD-A1393CCEC276}"/>
              </a:ext>
            </a:extLst>
          </p:cNvPr>
          <p:cNvPicPr>
            <a:picLocks noChangeAspect="1"/>
          </p:cNvPicPr>
          <p:nvPr/>
        </p:nvPicPr>
        <p:blipFill rotWithShape="1">
          <a:blip r:embed="rId5"/>
          <a:srcRect t="5513" r="6526" b="1"/>
          <a:stretch/>
        </p:blipFill>
        <p:spPr>
          <a:xfrm>
            <a:off x="594253" y="4010913"/>
            <a:ext cx="2563465" cy="1727495"/>
          </a:xfrm>
          <a:prstGeom prst="rect">
            <a:avLst/>
          </a:prstGeom>
          <a:ln w="12700">
            <a:solidFill>
              <a:schemeClr val="bg1"/>
            </a:solidFill>
          </a:ln>
        </p:spPr>
      </p:pic>
      <p:pic>
        <p:nvPicPr>
          <p:cNvPr id="41" name="図 40">
            <a:extLst>
              <a:ext uri="{FF2B5EF4-FFF2-40B4-BE49-F238E27FC236}">
                <a16:creationId xmlns:a16="http://schemas.microsoft.com/office/drawing/2014/main" id="{6332492B-848F-4D6F-820D-1DC083645701}"/>
              </a:ext>
            </a:extLst>
          </p:cNvPr>
          <p:cNvPicPr>
            <a:picLocks noChangeAspect="1"/>
          </p:cNvPicPr>
          <p:nvPr/>
        </p:nvPicPr>
        <p:blipFill>
          <a:blip r:embed="rId6"/>
          <a:stretch>
            <a:fillRect/>
          </a:stretch>
        </p:blipFill>
        <p:spPr>
          <a:xfrm>
            <a:off x="594253" y="1237438"/>
            <a:ext cx="2490726" cy="1822199"/>
          </a:xfrm>
          <a:prstGeom prst="rect">
            <a:avLst/>
          </a:prstGeom>
          <a:ln w="12700">
            <a:solidFill>
              <a:schemeClr val="bg1"/>
            </a:solidFill>
          </a:ln>
        </p:spPr>
      </p:pic>
      <p:sp>
        <p:nvSpPr>
          <p:cNvPr id="42" name="コンテンツ プレースホルダー 2">
            <a:extLst>
              <a:ext uri="{FF2B5EF4-FFF2-40B4-BE49-F238E27FC236}">
                <a16:creationId xmlns:a16="http://schemas.microsoft.com/office/drawing/2014/main" id="{8888F88B-F2E5-4F85-9770-A4908009B515}"/>
              </a:ext>
            </a:extLst>
          </p:cNvPr>
          <p:cNvSpPr txBox="1">
            <a:spLocks/>
          </p:cNvSpPr>
          <p:nvPr/>
        </p:nvSpPr>
        <p:spPr>
          <a:xfrm>
            <a:off x="594253" y="2792475"/>
            <a:ext cx="2490726" cy="2965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algn="ctr" fontAlgn="base">
              <a:lnSpc>
                <a:spcPct val="150000"/>
              </a:lnSpc>
              <a:spcBef>
                <a:spcPct val="0"/>
              </a:spcBef>
              <a:buNone/>
            </a:pPr>
            <a:r>
              <a:rPr lang="ja-JP" altLang="en-US" sz="800" b="1" dirty="0">
                <a:solidFill>
                  <a:schemeClr val="bg1"/>
                </a:solidFill>
                <a:latin typeface="メイリオ" panose="020B0604030504040204" pitchFamily="50" charset="-128"/>
                <a:ea typeface="メイリオ" panose="020B0604030504040204" pitchFamily="50" charset="-128"/>
              </a:rPr>
              <a:t>高齢者のリハビリテーション</a:t>
            </a:r>
          </a:p>
        </p:txBody>
      </p:sp>
      <p:sp>
        <p:nvSpPr>
          <p:cNvPr id="43" name="コンテンツ プレースホルダー 2">
            <a:extLst>
              <a:ext uri="{FF2B5EF4-FFF2-40B4-BE49-F238E27FC236}">
                <a16:creationId xmlns:a16="http://schemas.microsoft.com/office/drawing/2014/main" id="{54135192-451A-40E2-9165-EF4BC63782AA}"/>
              </a:ext>
            </a:extLst>
          </p:cNvPr>
          <p:cNvSpPr txBox="1">
            <a:spLocks/>
          </p:cNvSpPr>
          <p:nvPr/>
        </p:nvSpPr>
        <p:spPr>
          <a:xfrm>
            <a:off x="594253" y="5521746"/>
            <a:ext cx="2563465" cy="268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algn="ctr" fontAlgn="base">
              <a:lnSpc>
                <a:spcPct val="150000"/>
              </a:lnSpc>
              <a:spcBef>
                <a:spcPct val="0"/>
              </a:spcBef>
              <a:buNone/>
            </a:pPr>
            <a:r>
              <a:rPr lang="ja-JP" altLang="en-US" sz="800" b="1" dirty="0">
                <a:solidFill>
                  <a:schemeClr val="bg1"/>
                </a:solidFill>
                <a:latin typeface="メイリオ" panose="020B0604030504040204" pitchFamily="50" charset="-128"/>
                <a:ea typeface="メイリオ" panose="020B0604030504040204" pitchFamily="50" charset="-128"/>
              </a:rPr>
              <a:t>子どもたちのエクササイズ</a:t>
            </a:r>
          </a:p>
        </p:txBody>
      </p:sp>
      <p:pic>
        <p:nvPicPr>
          <p:cNvPr id="44" name="図 43">
            <a:extLst>
              <a:ext uri="{FF2B5EF4-FFF2-40B4-BE49-F238E27FC236}">
                <a16:creationId xmlns:a16="http://schemas.microsoft.com/office/drawing/2014/main" id="{114A0D70-842F-49DF-9106-E0278F54EBBF}"/>
              </a:ext>
            </a:extLst>
          </p:cNvPr>
          <p:cNvPicPr>
            <a:picLocks noChangeAspect="1"/>
          </p:cNvPicPr>
          <p:nvPr/>
        </p:nvPicPr>
        <p:blipFill rotWithShape="1">
          <a:blip r:embed="rId7"/>
          <a:srcRect l="23901" r="29879"/>
          <a:stretch/>
        </p:blipFill>
        <p:spPr>
          <a:xfrm rot="5400000">
            <a:off x="7153224" y="717053"/>
            <a:ext cx="1671352" cy="2712123"/>
          </a:xfrm>
          <a:prstGeom prst="rect">
            <a:avLst/>
          </a:prstGeom>
          <a:ln w="12700">
            <a:solidFill>
              <a:schemeClr val="bg1"/>
            </a:solidFill>
          </a:ln>
        </p:spPr>
      </p:pic>
      <p:sp>
        <p:nvSpPr>
          <p:cNvPr id="45" name="コンテンツ プレースホルダー 2">
            <a:extLst>
              <a:ext uri="{FF2B5EF4-FFF2-40B4-BE49-F238E27FC236}">
                <a16:creationId xmlns:a16="http://schemas.microsoft.com/office/drawing/2014/main" id="{4C04AD54-E363-4936-82F2-02C527D91E7A}"/>
              </a:ext>
            </a:extLst>
          </p:cNvPr>
          <p:cNvSpPr txBox="1">
            <a:spLocks/>
          </p:cNvSpPr>
          <p:nvPr/>
        </p:nvSpPr>
        <p:spPr>
          <a:xfrm>
            <a:off x="6618619" y="2711769"/>
            <a:ext cx="2726343" cy="309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algn="ctr" fontAlgn="base">
              <a:lnSpc>
                <a:spcPct val="150000"/>
              </a:lnSpc>
              <a:spcBef>
                <a:spcPct val="0"/>
              </a:spcBef>
              <a:buNone/>
            </a:pPr>
            <a:r>
              <a:rPr lang="ja-JP" altLang="en-US" sz="800" b="1" dirty="0">
                <a:solidFill>
                  <a:schemeClr val="bg1"/>
                </a:solidFill>
                <a:latin typeface="メイリオ" panose="020B0604030504040204" pitchFamily="50" charset="-128"/>
                <a:ea typeface="メイリオ" panose="020B0604030504040204" pitchFamily="50" charset="-128"/>
              </a:rPr>
              <a:t>測定機能・健康維持</a:t>
            </a:r>
          </a:p>
        </p:txBody>
      </p:sp>
      <p:sp>
        <p:nvSpPr>
          <p:cNvPr id="49" name="コンテンツ プレースホルダー 2">
            <a:extLst>
              <a:ext uri="{FF2B5EF4-FFF2-40B4-BE49-F238E27FC236}">
                <a16:creationId xmlns:a16="http://schemas.microsoft.com/office/drawing/2014/main" id="{2BC0C54C-1D7C-4308-9F89-43BBF5A907B5}"/>
              </a:ext>
            </a:extLst>
          </p:cNvPr>
          <p:cNvSpPr txBox="1">
            <a:spLocks/>
          </p:cNvSpPr>
          <p:nvPr/>
        </p:nvSpPr>
        <p:spPr>
          <a:xfrm>
            <a:off x="879814" y="683989"/>
            <a:ext cx="8321082" cy="706397"/>
          </a:xfrm>
          <a:prstGeom prst="rect">
            <a:avLst/>
          </a:prstGeom>
          <a:noFill/>
          <a:ln w="19050">
            <a:noFill/>
          </a:ln>
          <a:effectLst>
            <a:glow rad="63500">
              <a:schemeClr val="accent1">
                <a:satMod val="175000"/>
                <a:alpha val="40000"/>
              </a:schemeClr>
            </a:glow>
          </a:effectLst>
        </p:spPr>
        <p:txBody>
          <a:bodyPr vert="horz" lIns="91440" tIns="45720" rIns="91440" bIns="45720" rtlCol="0" anchor="t">
            <a:norm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fontAlgn="base">
              <a:spcBef>
                <a:spcPct val="0"/>
              </a:spcBef>
              <a:buNone/>
            </a:pPr>
            <a:r>
              <a:rPr lang="ja-JP" altLang="en-US" sz="1600" dirty="0">
                <a:latin typeface="メイリオ" panose="020B0604030504040204" pitchFamily="50" charset="-128"/>
                <a:ea typeface="メイリオ" panose="020B0604030504040204" pitchFamily="50" charset="-128"/>
              </a:rPr>
              <a:t>年齢疾患問わず集える、学び・考え・気軽に健康維持ができる「笑顔のコミュニティ」</a:t>
            </a:r>
            <a:endParaRPr lang="en-US" altLang="ja-JP" sz="1600" dirty="0">
              <a:latin typeface="メイリオ" panose="020B0604030504040204" pitchFamily="50" charset="-128"/>
              <a:ea typeface="メイリオ" panose="020B0604030504040204" pitchFamily="50" charset="-128"/>
            </a:endParaRPr>
          </a:p>
          <a:p>
            <a:pPr marL="0" fontAlgn="base">
              <a:spcBef>
                <a:spcPct val="0"/>
              </a:spcBef>
              <a:buNone/>
            </a:pPr>
            <a:endParaRPr lang="en-US" altLang="ja-JP" sz="1600" dirty="0">
              <a:latin typeface="メイリオ" panose="020B0604030504040204" pitchFamily="50" charset="-128"/>
              <a:ea typeface="メイリオ" panose="020B0604030504040204" pitchFamily="50" charset="-128"/>
            </a:endParaRPr>
          </a:p>
        </p:txBody>
      </p:sp>
      <p:pic>
        <p:nvPicPr>
          <p:cNvPr id="26" name="Picture 2">
            <a:extLst>
              <a:ext uri="{FF2B5EF4-FFF2-40B4-BE49-F238E27FC236}">
                <a16:creationId xmlns:a16="http://schemas.microsoft.com/office/drawing/2014/main" id="{FC6376B8-48FE-410D-86AE-195EF56300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2795" y="1237438"/>
            <a:ext cx="1465264" cy="100837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8" name="図 7">
            <a:extLst>
              <a:ext uri="{FF2B5EF4-FFF2-40B4-BE49-F238E27FC236}">
                <a16:creationId xmlns:a16="http://schemas.microsoft.com/office/drawing/2014/main" id="{BC085232-ECAD-4FA0-B2D5-3BF5554E75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7213" y="4553527"/>
            <a:ext cx="1750285" cy="953296"/>
          </a:xfrm>
          <a:prstGeom prst="rect">
            <a:avLst/>
          </a:prstGeom>
          <a:ln w="12700">
            <a:solidFill>
              <a:schemeClr val="bg1"/>
            </a:solidFill>
          </a:ln>
        </p:spPr>
      </p:pic>
      <p:sp>
        <p:nvSpPr>
          <p:cNvPr id="24" name="コンテンツ プレースホルダー 2">
            <a:extLst>
              <a:ext uri="{FF2B5EF4-FFF2-40B4-BE49-F238E27FC236}">
                <a16:creationId xmlns:a16="http://schemas.microsoft.com/office/drawing/2014/main" id="{C54CDC40-1C6B-4F4E-B0B2-B9DF25672064}"/>
              </a:ext>
            </a:extLst>
          </p:cNvPr>
          <p:cNvSpPr txBox="1">
            <a:spLocks/>
          </p:cNvSpPr>
          <p:nvPr/>
        </p:nvSpPr>
        <p:spPr>
          <a:xfrm>
            <a:off x="4912567" y="5488677"/>
            <a:ext cx="1754931" cy="3018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algn="ctr" fontAlgn="base">
              <a:lnSpc>
                <a:spcPct val="150000"/>
              </a:lnSpc>
              <a:spcBef>
                <a:spcPct val="0"/>
              </a:spcBef>
              <a:buNone/>
            </a:pPr>
            <a:r>
              <a:rPr lang="ja-JP" altLang="en-US" sz="800" b="1" dirty="0">
                <a:solidFill>
                  <a:schemeClr val="bg1"/>
                </a:solidFill>
                <a:latin typeface="メイリオ" panose="020B0604030504040204" pitchFamily="50" charset="-128"/>
                <a:ea typeface="メイリオ" panose="020B0604030504040204" pitchFamily="50" charset="-128"/>
              </a:rPr>
              <a:t>生活支援ロボットの実演</a:t>
            </a:r>
          </a:p>
        </p:txBody>
      </p:sp>
      <p:sp>
        <p:nvSpPr>
          <p:cNvPr id="6" name="楕円 5">
            <a:extLst>
              <a:ext uri="{FF2B5EF4-FFF2-40B4-BE49-F238E27FC236}">
                <a16:creationId xmlns:a16="http://schemas.microsoft.com/office/drawing/2014/main" id="{FE16F90E-041E-49FF-A0DC-1857DEF929CA}"/>
              </a:ext>
            </a:extLst>
          </p:cNvPr>
          <p:cNvSpPr/>
          <p:nvPr/>
        </p:nvSpPr>
        <p:spPr>
          <a:xfrm>
            <a:off x="448349" y="1089339"/>
            <a:ext cx="686059" cy="498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メイリオ" panose="020B0604030504040204" pitchFamily="50" charset="-128"/>
                <a:ea typeface="メイリオ" panose="020B0604030504040204" pitchFamily="50" charset="-128"/>
              </a:rPr>
              <a:t>リハビリ</a:t>
            </a:r>
          </a:p>
        </p:txBody>
      </p:sp>
      <p:sp>
        <p:nvSpPr>
          <p:cNvPr id="29" name="楕円 28">
            <a:extLst>
              <a:ext uri="{FF2B5EF4-FFF2-40B4-BE49-F238E27FC236}">
                <a16:creationId xmlns:a16="http://schemas.microsoft.com/office/drawing/2014/main" id="{7164D498-548E-416F-9129-02B8F63192F7}"/>
              </a:ext>
            </a:extLst>
          </p:cNvPr>
          <p:cNvSpPr/>
          <p:nvPr/>
        </p:nvSpPr>
        <p:spPr>
          <a:xfrm>
            <a:off x="356317" y="3958762"/>
            <a:ext cx="686059" cy="498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メイリオ" panose="020B0604030504040204" pitchFamily="50" charset="-128"/>
                <a:ea typeface="メイリオ" panose="020B0604030504040204" pitchFamily="50" charset="-128"/>
              </a:rPr>
              <a:t>運動</a:t>
            </a:r>
          </a:p>
        </p:txBody>
      </p:sp>
      <p:sp>
        <p:nvSpPr>
          <p:cNvPr id="30" name="楕円 29">
            <a:extLst>
              <a:ext uri="{FF2B5EF4-FFF2-40B4-BE49-F238E27FC236}">
                <a16:creationId xmlns:a16="http://schemas.microsoft.com/office/drawing/2014/main" id="{5DE8BCB3-29D3-4E06-BB60-14F114290B67}"/>
              </a:ext>
            </a:extLst>
          </p:cNvPr>
          <p:cNvSpPr/>
          <p:nvPr/>
        </p:nvSpPr>
        <p:spPr>
          <a:xfrm>
            <a:off x="8706045" y="1070311"/>
            <a:ext cx="686059" cy="498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メイリオ" panose="020B0604030504040204" pitchFamily="50" charset="-128"/>
                <a:ea typeface="メイリオ" panose="020B0604030504040204" pitchFamily="50" charset="-128"/>
              </a:rPr>
              <a:t>測定</a:t>
            </a:r>
          </a:p>
        </p:txBody>
      </p:sp>
      <p:pic>
        <p:nvPicPr>
          <p:cNvPr id="32" name="図 31">
            <a:extLst>
              <a:ext uri="{FF2B5EF4-FFF2-40B4-BE49-F238E27FC236}">
                <a16:creationId xmlns:a16="http://schemas.microsoft.com/office/drawing/2014/main" id="{C6C0BC85-B7FA-4EE4-9377-B2687C420C54}"/>
              </a:ext>
            </a:extLst>
          </p:cNvPr>
          <p:cNvPicPr>
            <a:picLocks noChangeAspect="1"/>
          </p:cNvPicPr>
          <p:nvPr/>
        </p:nvPicPr>
        <p:blipFill>
          <a:blip r:embed="rId10"/>
          <a:stretch>
            <a:fillRect/>
          </a:stretch>
        </p:blipFill>
        <p:spPr>
          <a:xfrm>
            <a:off x="3615637" y="4793352"/>
            <a:ext cx="742738" cy="212828"/>
          </a:xfrm>
          <a:prstGeom prst="rect">
            <a:avLst/>
          </a:prstGeom>
          <a:solidFill>
            <a:schemeClr val="bg1"/>
          </a:solidFill>
        </p:spPr>
      </p:pic>
      <p:pic>
        <p:nvPicPr>
          <p:cNvPr id="33" name="図 32">
            <a:extLst>
              <a:ext uri="{FF2B5EF4-FFF2-40B4-BE49-F238E27FC236}">
                <a16:creationId xmlns:a16="http://schemas.microsoft.com/office/drawing/2014/main" id="{6B82F8FA-7B7D-470B-A06F-00F8FA2E4CEF}"/>
              </a:ext>
            </a:extLst>
          </p:cNvPr>
          <p:cNvPicPr>
            <a:picLocks noChangeAspect="1"/>
          </p:cNvPicPr>
          <p:nvPr/>
        </p:nvPicPr>
        <p:blipFill>
          <a:blip r:embed="rId11"/>
          <a:stretch>
            <a:fillRect/>
          </a:stretch>
        </p:blipFill>
        <p:spPr>
          <a:xfrm>
            <a:off x="3229780" y="1237438"/>
            <a:ext cx="1570318" cy="1177738"/>
          </a:xfrm>
          <a:prstGeom prst="rect">
            <a:avLst/>
          </a:prstGeom>
          <a:ln w="12700">
            <a:solidFill>
              <a:schemeClr val="bg1"/>
            </a:solidFill>
          </a:ln>
        </p:spPr>
      </p:pic>
      <p:sp>
        <p:nvSpPr>
          <p:cNvPr id="27" name="コンテンツ プレースホルダー 2">
            <a:extLst>
              <a:ext uri="{FF2B5EF4-FFF2-40B4-BE49-F238E27FC236}">
                <a16:creationId xmlns:a16="http://schemas.microsoft.com/office/drawing/2014/main" id="{1115715E-47EE-4D4D-9832-B749736FDE39}"/>
              </a:ext>
            </a:extLst>
          </p:cNvPr>
          <p:cNvSpPr txBox="1">
            <a:spLocks/>
          </p:cNvSpPr>
          <p:nvPr/>
        </p:nvSpPr>
        <p:spPr>
          <a:xfrm>
            <a:off x="3221881" y="2224001"/>
            <a:ext cx="1592438" cy="2730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algn="ctr" fontAlgn="base">
              <a:lnSpc>
                <a:spcPct val="150000"/>
              </a:lnSpc>
              <a:spcBef>
                <a:spcPct val="0"/>
              </a:spcBef>
              <a:buNone/>
            </a:pPr>
            <a:r>
              <a:rPr lang="ja-JP" altLang="en-US" sz="750" b="1" dirty="0">
                <a:solidFill>
                  <a:schemeClr val="bg1"/>
                </a:solidFill>
                <a:latin typeface="メイリオ" panose="020B0604030504040204" pitchFamily="50" charset="-128"/>
                <a:ea typeface="メイリオ" panose="020B0604030504040204" pitchFamily="50" charset="-128"/>
              </a:rPr>
              <a:t>アシストスーツとの組み合わせ</a:t>
            </a:r>
          </a:p>
        </p:txBody>
      </p:sp>
      <p:sp>
        <p:nvSpPr>
          <p:cNvPr id="36" name="コンテンツ プレースホルダー 2">
            <a:extLst>
              <a:ext uri="{FF2B5EF4-FFF2-40B4-BE49-F238E27FC236}">
                <a16:creationId xmlns:a16="http://schemas.microsoft.com/office/drawing/2014/main" id="{C16C894A-8F2D-4F7A-8034-1CC13EDF0A37}"/>
              </a:ext>
            </a:extLst>
          </p:cNvPr>
          <p:cNvSpPr txBox="1">
            <a:spLocks/>
          </p:cNvSpPr>
          <p:nvPr/>
        </p:nvSpPr>
        <p:spPr>
          <a:xfrm>
            <a:off x="4912568" y="2223924"/>
            <a:ext cx="1474328" cy="2730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algn="ctr" fontAlgn="base">
              <a:lnSpc>
                <a:spcPct val="150000"/>
              </a:lnSpc>
              <a:spcBef>
                <a:spcPct val="0"/>
              </a:spcBef>
              <a:buNone/>
            </a:pPr>
            <a:r>
              <a:rPr lang="ja-JP" altLang="en-US" sz="800" b="1" dirty="0">
                <a:solidFill>
                  <a:schemeClr val="bg1"/>
                </a:solidFill>
                <a:latin typeface="メイリオ" panose="020B0604030504040204" pitchFamily="50" charset="-128"/>
                <a:ea typeface="メイリオ" panose="020B0604030504040204" pitchFamily="50" charset="-128"/>
              </a:rPr>
              <a:t>レクリエーション</a:t>
            </a:r>
          </a:p>
        </p:txBody>
      </p:sp>
      <p:pic>
        <p:nvPicPr>
          <p:cNvPr id="46" name="図 45">
            <a:extLst>
              <a:ext uri="{FF2B5EF4-FFF2-40B4-BE49-F238E27FC236}">
                <a16:creationId xmlns:a16="http://schemas.microsoft.com/office/drawing/2014/main" id="{B88FE1D8-46D0-442C-9934-AD0C03B71F31}"/>
              </a:ext>
            </a:extLst>
          </p:cNvPr>
          <p:cNvPicPr>
            <a:picLocks noChangeAspect="1"/>
          </p:cNvPicPr>
          <p:nvPr/>
        </p:nvPicPr>
        <p:blipFill>
          <a:blip r:embed="rId12"/>
          <a:stretch>
            <a:fillRect/>
          </a:stretch>
        </p:blipFill>
        <p:spPr>
          <a:xfrm>
            <a:off x="7042436" y="3951745"/>
            <a:ext cx="2302526" cy="1727495"/>
          </a:xfrm>
          <a:prstGeom prst="rect">
            <a:avLst/>
          </a:prstGeom>
          <a:ln w="12700">
            <a:solidFill>
              <a:schemeClr val="bg1"/>
            </a:solidFill>
          </a:ln>
        </p:spPr>
      </p:pic>
      <p:sp>
        <p:nvSpPr>
          <p:cNvPr id="47" name="コンテンツ プレースホルダー 2">
            <a:extLst>
              <a:ext uri="{FF2B5EF4-FFF2-40B4-BE49-F238E27FC236}">
                <a16:creationId xmlns:a16="http://schemas.microsoft.com/office/drawing/2014/main" id="{F4E9A49C-3D85-4A3E-9F5D-0E80F1912EBB}"/>
              </a:ext>
            </a:extLst>
          </p:cNvPr>
          <p:cNvSpPr txBox="1">
            <a:spLocks/>
          </p:cNvSpPr>
          <p:nvPr/>
        </p:nvSpPr>
        <p:spPr>
          <a:xfrm>
            <a:off x="7038159" y="5528870"/>
            <a:ext cx="2306803" cy="261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algn="ctr" fontAlgn="base">
              <a:lnSpc>
                <a:spcPct val="150000"/>
              </a:lnSpc>
              <a:spcBef>
                <a:spcPct val="0"/>
              </a:spcBef>
              <a:buNone/>
            </a:pPr>
            <a:r>
              <a:rPr lang="ja-JP" altLang="en-US" sz="800" b="1" dirty="0">
                <a:solidFill>
                  <a:schemeClr val="bg1"/>
                </a:solidFill>
                <a:latin typeface="メイリオ" panose="020B0604030504040204" pitchFamily="50" charset="-128"/>
                <a:ea typeface="メイリオ" panose="020B0604030504040204" pitchFamily="50" charset="-128"/>
              </a:rPr>
              <a:t>学生向けプログラミング教室</a:t>
            </a:r>
          </a:p>
        </p:txBody>
      </p:sp>
      <p:sp>
        <p:nvSpPr>
          <p:cNvPr id="31" name="楕円 30">
            <a:extLst>
              <a:ext uri="{FF2B5EF4-FFF2-40B4-BE49-F238E27FC236}">
                <a16:creationId xmlns:a16="http://schemas.microsoft.com/office/drawing/2014/main" id="{DFCFA051-FF9D-43A8-AF8C-9847478DA275}"/>
              </a:ext>
            </a:extLst>
          </p:cNvPr>
          <p:cNvSpPr/>
          <p:nvPr/>
        </p:nvSpPr>
        <p:spPr>
          <a:xfrm>
            <a:off x="8706045" y="3682923"/>
            <a:ext cx="686059" cy="498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メイリオ" panose="020B0604030504040204" pitchFamily="50" charset="-128"/>
                <a:ea typeface="メイリオ" panose="020B0604030504040204" pitchFamily="50" charset="-128"/>
              </a:rPr>
              <a:t>教育</a:t>
            </a:r>
          </a:p>
        </p:txBody>
      </p:sp>
      <p:graphicFrame>
        <p:nvGraphicFramePr>
          <p:cNvPr id="11" name="表 10">
            <a:extLst>
              <a:ext uri="{FF2B5EF4-FFF2-40B4-BE49-F238E27FC236}">
                <a16:creationId xmlns:a16="http://schemas.microsoft.com/office/drawing/2014/main" id="{183D591F-ABC8-4F84-AFEA-6E90EE7DBB8E}"/>
              </a:ext>
            </a:extLst>
          </p:cNvPr>
          <p:cNvGraphicFramePr>
            <a:graphicFrameLocks noGrp="1"/>
          </p:cNvGraphicFramePr>
          <p:nvPr>
            <p:extLst>
              <p:ext uri="{D42A27DB-BD31-4B8C-83A1-F6EECF244321}">
                <p14:modId xmlns:p14="http://schemas.microsoft.com/office/powerpoint/2010/main" val="3902630357"/>
              </p:ext>
            </p:extLst>
          </p:nvPr>
        </p:nvGraphicFramePr>
        <p:xfrm>
          <a:off x="594252" y="5901575"/>
          <a:ext cx="8797852" cy="675905"/>
        </p:xfrm>
        <a:graphic>
          <a:graphicData uri="http://schemas.openxmlformats.org/drawingml/2006/table">
            <a:tbl>
              <a:tblPr firstRow="1" bandRow="1">
                <a:tableStyleId>{5C22544A-7EE6-4342-B048-85BDC9FD1C3A}</a:tableStyleId>
              </a:tblPr>
              <a:tblGrid>
                <a:gridCol w="4575913">
                  <a:extLst>
                    <a:ext uri="{9D8B030D-6E8A-4147-A177-3AD203B41FA5}">
                      <a16:colId xmlns:a16="http://schemas.microsoft.com/office/drawing/2014/main" val="2445506723"/>
                    </a:ext>
                  </a:extLst>
                </a:gridCol>
                <a:gridCol w="4221939">
                  <a:extLst>
                    <a:ext uri="{9D8B030D-6E8A-4147-A177-3AD203B41FA5}">
                      <a16:colId xmlns:a16="http://schemas.microsoft.com/office/drawing/2014/main" val="1985460756"/>
                    </a:ext>
                  </a:extLst>
                </a:gridCol>
              </a:tblGrid>
              <a:tr h="289500">
                <a:tc>
                  <a:txBody>
                    <a:bodyPr/>
                    <a:lstStyle/>
                    <a:p>
                      <a:pPr algn="ctr"/>
                      <a:r>
                        <a:rPr kumimoji="1" lang="ja-JP" altLang="en-US" sz="1400" b="1" dirty="0">
                          <a:latin typeface="メイリオ" panose="020B0604030504040204" pitchFamily="50" charset="-128"/>
                          <a:ea typeface="メイリオ" panose="020B0604030504040204" pitchFamily="50" charset="-128"/>
                        </a:rPr>
                        <a:t>子どもたち</a:t>
                      </a:r>
                    </a:p>
                  </a:txBody>
                  <a:tcPr/>
                </a:tc>
                <a:tc>
                  <a:txBody>
                    <a:bodyPr/>
                    <a:lstStyle/>
                    <a:p>
                      <a:pPr algn="ctr"/>
                      <a:r>
                        <a:rPr kumimoji="1" lang="ja-JP" altLang="en-US" sz="1400" b="1" dirty="0">
                          <a:latin typeface="メイリオ" panose="020B0604030504040204" pitchFamily="50" charset="-128"/>
                          <a:ea typeface="メイリオ" panose="020B0604030504040204" pitchFamily="50" charset="-128"/>
                        </a:rPr>
                        <a:t>高齢者</a:t>
                      </a:r>
                    </a:p>
                  </a:txBody>
                  <a:tcPr/>
                </a:tc>
                <a:extLst>
                  <a:ext uri="{0D108BD9-81ED-4DB2-BD59-A6C34878D82A}">
                    <a16:rowId xmlns:a16="http://schemas.microsoft.com/office/drawing/2014/main" val="548085858"/>
                  </a:ext>
                </a:extLst>
              </a:tr>
              <a:tr h="371105">
                <a:tc>
                  <a:txBody>
                    <a:bodyPr/>
                    <a:lstStyle/>
                    <a:p>
                      <a:pPr algn="ctr"/>
                      <a:r>
                        <a:rPr lang="ja-JP" altLang="en-US" sz="1400" b="1" dirty="0">
                          <a:latin typeface="メイリオ" panose="020B0604030504040204" pitchFamily="50" charset="-128"/>
                          <a:ea typeface="メイリオ" panose="020B0604030504040204" pitchFamily="50" charset="-128"/>
                        </a:rPr>
                        <a:t>社会を身近で感じ、様々な課題解決システムを考える</a:t>
                      </a:r>
                      <a:endParaRPr kumimoji="1" lang="ja-JP" altLang="en-US" sz="1400" b="1" dirty="0">
                        <a:latin typeface="メイリオ" panose="020B0604030504040204" pitchFamily="50" charset="-128"/>
                        <a:ea typeface="メイリオ" panose="020B0604030504040204" pitchFamily="50" charset="-128"/>
                      </a:endParaRPr>
                    </a:p>
                  </a:txBody>
                  <a:tcPr/>
                </a:tc>
                <a:tc>
                  <a:txBody>
                    <a:bodyPr/>
                    <a:lstStyle/>
                    <a:p>
                      <a:pPr algn="ctr"/>
                      <a:r>
                        <a:rPr kumimoji="1" lang="ja-JP" altLang="en-US" sz="1400" b="1" dirty="0">
                          <a:latin typeface="メイリオ" panose="020B0604030504040204" pitchFamily="50" charset="-128"/>
                          <a:ea typeface="メイリオ" panose="020B0604030504040204" pitchFamily="50" charset="-128"/>
                        </a:rPr>
                        <a:t>運動することを習慣化し、健康維持・意欲向上</a:t>
                      </a:r>
                    </a:p>
                  </a:txBody>
                  <a:tcPr/>
                </a:tc>
                <a:extLst>
                  <a:ext uri="{0D108BD9-81ED-4DB2-BD59-A6C34878D82A}">
                    <a16:rowId xmlns:a16="http://schemas.microsoft.com/office/drawing/2014/main" val="1607649488"/>
                  </a:ext>
                </a:extLst>
              </a:tr>
            </a:tbl>
          </a:graphicData>
        </a:graphic>
      </p:graphicFrame>
      <p:sp>
        <p:nvSpPr>
          <p:cNvPr id="25" name="楕円 24">
            <a:extLst>
              <a:ext uri="{FF2B5EF4-FFF2-40B4-BE49-F238E27FC236}">
                <a16:creationId xmlns:a16="http://schemas.microsoft.com/office/drawing/2014/main" id="{62F6D134-F983-4C8D-A36C-7FF2A454055C}"/>
              </a:ext>
            </a:extLst>
          </p:cNvPr>
          <p:cNvSpPr/>
          <p:nvPr/>
        </p:nvSpPr>
        <p:spPr>
          <a:xfrm>
            <a:off x="5361738" y="3927104"/>
            <a:ext cx="2177209" cy="67341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latin typeface="メイリオ" panose="020B0604030504040204" pitchFamily="50" charset="-128"/>
                <a:ea typeface="メイリオ" panose="020B0604030504040204" pitchFamily="50" charset="-128"/>
              </a:rPr>
              <a:t>TANO</a:t>
            </a:r>
            <a:r>
              <a:rPr kumimoji="1" lang="ja-JP" altLang="en-US" sz="1200" b="1" dirty="0">
                <a:solidFill>
                  <a:schemeClr val="tx1"/>
                </a:solidFill>
                <a:latin typeface="メイリオ" panose="020B0604030504040204" pitchFamily="50" charset="-128"/>
                <a:ea typeface="メイリオ" panose="020B0604030504040204" pitchFamily="50" charset="-128"/>
              </a:rPr>
              <a:t>を使った</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200" b="1" dirty="0">
                <a:solidFill>
                  <a:schemeClr val="tx1"/>
                </a:solidFill>
                <a:latin typeface="メイリオ" panose="020B0604030504040204" pitchFamily="50" charset="-128"/>
                <a:ea typeface="メイリオ" panose="020B0604030504040204" pitchFamily="50" charset="-128"/>
              </a:rPr>
              <a:t>教育</a:t>
            </a:r>
          </a:p>
        </p:txBody>
      </p:sp>
      <p:sp>
        <p:nvSpPr>
          <p:cNvPr id="7" name="楕円 6">
            <a:extLst>
              <a:ext uri="{FF2B5EF4-FFF2-40B4-BE49-F238E27FC236}">
                <a16:creationId xmlns:a16="http://schemas.microsoft.com/office/drawing/2014/main" id="{3480B6D6-E412-4DA2-A54A-2AD33C93ED87}"/>
              </a:ext>
            </a:extLst>
          </p:cNvPr>
          <p:cNvSpPr/>
          <p:nvPr/>
        </p:nvSpPr>
        <p:spPr>
          <a:xfrm>
            <a:off x="310131" y="3041514"/>
            <a:ext cx="3346101" cy="104146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a:extLst>
              <a:ext uri="{FF2B5EF4-FFF2-40B4-BE49-F238E27FC236}">
                <a16:creationId xmlns:a16="http://schemas.microsoft.com/office/drawing/2014/main" id="{6518310E-926F-415B-AD7F-9F436C287404}"/>
              </a:ext>
            </a:extLst>
          </p:cNvPr>
          <p:cNvSpPr/>
          <p:nvPr/>
        </p:nvSpPr>
        <p:spPr>
          <a:xfrm>
            <a:off x="310131" y="3325102"/>
            <a:ext cx="3270399" cy="461665"/>
          </a:xfrm>
          <a:prstGeom prst="rect">
            <a:avLst/>
          </a:prstGeom>
        </p:spPr>
        <p:txBody>
          <a:bodyPr wrap="square">
            <a:spAutoFit/>
          </a:bodyPr>
          <a:lstStyle/>
          <a:p>
            <a:pPr algn="ctr"/>
            <a:r>
              <a:rPr lang="ja-JP" altLang="en-US" sz="1200" b="1" dirty="0">
                <a:latin typeface="メイリオ" panose="020B0604030504040204" pitchFamily="50" charset="-128"/>
                <a:ea typeface="メイリオ" panose="020B0604030504040204" pitchFamily="50" charset="-128"/>
              </a:rPr>
              <a:t>センサー技術を生かした</a:t>
            </a:r>
            <a:endParaRPr lang="en-US" altLang="ja-JP" sz="1200" b="1" dirty="0">
              <a:latin typeface="メイリオ" panose="020B0604030504040204" pitchFamily="50" charset="-128"/>
              <a:ea typeface="メイリオ" panose="020B0604030504040204" pitchFamily="50" charset="-128"/>
            </a:endParaRPr>
          </a:p>
          <a:p>
            <a:pPr algn="ctr"/>
            <a:r>
              <a:rPr lang="ja-JP" altLang="en-US" sz="1200" b="1" dirty="0">
                <a:latin typeface="メイリオ" panose="020B0604030504040204" pitchFamily="50" charset="-128"/>
                <a:ea typeface="メイリオ" panose="020B0604030504040204" pitchFamily="50" charset="-128"/>
              </a:rPr>
              <a:t>楽しみたくなる・動きたくなる仕組み</a:t>
            </a:r>
            <a:endParaRPr lang="ja-JP" altLang="en-US" sz="1200" dirty="0"/>
          </a:p>
        </p:txBody>
      </p:sp>
      <p:sp>
        <p:nvSpPr>
          <p:cNvPr id="2" name="正方形/長方形 1">
            <a:extLst>
              <a:ext uri="{FF2B5EF4-FFF2-40B4-BE49-F238E27FC236}">
                <a16:creationId xmlns:a16="http://schemas.microsoft.com/office/drawing/2014/main" id="{C97568F9-2D88-4D47-B9E3-FE79EA1D83BD}"/>
              </a:ext>
            </a:extLst>
          </p:cNvPr>
          <p:cNvSpPr/>
          <p:nvPr/>
        </p:nvSpPr>
        <p:spPr>
          <a:xfrm>
            <a:off x="3157718" y="4989766"/>
            <a:ext cx="1750285" cy="861774"/>
          </a:xfrm>
          <a:prstGeom prst="rect">
            <a:avLst/>
          </a:prstGeom>
          <a:solidFill>
            <a:schemeClr val="bg1"/>
          </a:solidFill>
        </p:spPr>
        <p:txBody>
          <a:bodyPr wrap="square">
            <a:spAutoFit/>
          </a:bodyPr>
          <a:lstStyle/>
          <a:p>
            <a:r>
              <a:rPr lang="ja-JP" altLang="en-US" sz="1000" dirty="0">
                <a:latin typeface="メイリオ" panose="020B0604030504040204" pitchFamily="50" charset="-128"/>
                <a:ea typeface="メイリオ" panose="020B0604030504040204" pitchFamily="50" charset="-128"/>
              </a:rPr>
              <a:t>センサーを利用した運動・発声・脳活性化トレーニングが行える自立支援システム。コンテンツは約</a:t>
            </a:r>
            <a:r>
              <a:rPr lang="en-US" altLang="ja-JP" sz="1000" dirty="0">
                <a:latin typeface="メイリオ" panose="020B0604030504040204" pitchFamily="50" charset="-128"/>
                <a:ea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rPr>
              <a:t>種類。</a:t>
            </a:r>
          </a:p>
        </p:txBody>
      </p:sp>
      <p:pic>
        <p:nvPicPr>
          <p:cNvPr id="48" name="図 47">
            <a:extLst>
              <a:ext uri="{FF2B5EF4-FFF2-40B4-BE49-F238E27FC236}">
                <a16:creationId xmlns:a16="http://schemas.microsoft.com/office/drawing/2014/main" id="{6CEA6569-F6D3-47D8-B0AB-EBE1ED1A6A2B}"/>
              </a:ext>
            </a:extLst>
          </p:cNvPr>
          <p:cNvPicPr>
            <a:picLocks noChangeAspect="1"/>
          </p:cNvPicPr>
          <p:nvPr/>
        </p:nvPicPr>
        <p:blipFill>
          <a:blip r:embed="rId13"/>
          <a:stretch>
            <a:fillRect/>
          </a:stretch>
        </p:blipFill>
        <p:spPr>
          <a:xfrm>
            <a:off x="3472768" y="3307156"/>
            <a:ext cx="1228815" cy="1664664"/>
          </a:xfrm>
          <a:prstGeom prst="rect">
            <a:avLst/>
          </a:prstGeom>
        </p:spPr>
      </p:pic>
    </p:spTree>
    <p:extLst>
      <p:ext uri="{BB962C8B-B14F-4D97-AF65-F5344CB8AC3E}">
        <p14:creationId xmlns:p14="http://schemas.microsoft.com/office/powerpoint/2010/main" val="29061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26"/>
                                        </p:tgtEl>
                                      </p:cBhvr>
                                      <p:by x="400000" y="400000"/>
                                    </p:animScale>
                                  </p:childTnLst>
                                </p:cTn>
                              </p:par>
                              <p:par>
                                <p:cTn id="14" presetID="42" presetClass="path" presetSubtype="0" accel="50000" decel="50000" fill="hold" nodeType="withEffect">
                                  <p:stCondLst>
                                    <p:cond delay="0"/>
                                  </p:stCondLst>
                                  <p:childTnLst>
                                    <p:animMotion origin="layout" path="M 0.0218 0.02106 L -0.30609 -0.25533 " pathEditMode="relative" rAng="0" ptsTypes="AA">
                                      <p:cBhvr>
                                        <p:cTn id="15" dur="2000" fill="hold"/>
                                        <p:tgtEl>
                                          <p:spTgt spid="26"/>
                                        </p:tgtEl>
                                        <p:attrNameLst>
                                          <p:attrName>ppt_x</p:attrName>
                                          <p:attrName>ppt_y</p:attrName>
                                        </p:attrNameLst>
                                      </p:cBhvr>
                                      <p:rCtr x="-16394" y="-13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E3474710-79BA-486D-8F70-42CE79261E95}"/>
              </a:ext>
            </a:extLst>
          </p:cNvPr>
          <p:cNvPicPr>
            <a:picLocks noChangeAspect="1"/>
          </p:cNvPicPr>
          <p:nvPr/>
        </p:nvPicPr>
        <p:blipFill>
          <a:blip r:embed="rId2"/>
          <a:stretch>
            <a:fillRect/>
          </a:stretch>
        </p:blipFill>
        <p:spPr>
          <a:xfrm>
            <a:off x="0" y="2197"/>
            <a:ext cx="9906000" cy="632500"/>
          </a:xfrm>
          <a:prstGeom prst="rect">
            <a:avLst/>
          </a:prstGeom>
        </p:spPr>
      </p:pic>
      <p:sp>
        <p:nvSpPr>
          <p:cNvPr id="8" name="スライド番号プレースホルダー 2">
            <a:extLst>
              <a:ext uri="{FF2B5EF4-FFF2-40B4-BE49-F238E27FC236}">
                <a16:creationId xmlns:a16="http://schemas.microsoft.com/office/drawing/2014/main" id="{63B54841-59A0-47BD-AB19-AEDDB135C8F2}"/>
              </a:ext>
            </a:extLst>
          </p:cNvPr>
          <p:cNvSpPr>
            <a:spLocks noGrp="1"/>
          </p:cNvSpPr>
          <p:nvPr>
            <p:ph type="sldNum" sz="quarter" idx="12"/>
          </p:nvPr>
        </p:nvSpPr>
        <p:spPr>
          <a:xfrm>
            <a:off x="9326879" y="6311898"/>
            <a:ext cx="453489" cy="365125"/>
          </a:xfrm>
        </p:spPr>
        <p:txBody>
          <a:bodyPr/>
          <a:lstStyle/>
          <a:p>
            <a:fld id="{D9550142-B990-490A-A107-ED7302A7FD52}" type="slidenum">
              <a:rPr kumimoji="1" lang="ja-JP" altLang="en-US" smtClean="0"/>
              <a:t>4</a:t>
            </a:fld>
            <a:endParaRPr kumimoji="1" lang="ja-JP" altLang="en-US" dirty="0"/>
          </a:p>
        </p:txBody>
      </p:sp>
      <p:pic>
        <p:nvPicPr>
          <p:cNvPr id="9" name="Picture 4" descr="C:\Users\sasaki\Desktop\下.png">
            <a:extLst>
              <a:ext uri="{FF2B5EF4-FFF2-40B4-BE49-F238E27FC236}">
                <a16:creationId xmlns:a16="http://schemas.microsoft.com/office/drawing/2014/main" id="{DA995D57-B479-417A-8D42-2DB4EB6D0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42706"/>
            <a:ext cx="9900000" cy="111699"/>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99A7B7F2-9E77-4218-9F08-CC82E01DFF2D}"/>
              </a:ext>
            </a:extLst>
          </p:cNvPr>
          <p:cNvSpPr/>
          <p:nvPr/>
        </p:nvSpPr>
        <p:spPr>
          <a:xfrm>
            <a:off x="914422" y="125114"/>
            <a:ext cx="7360898" cy="461665"/>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提案事業①　</a:t>
            </a:r>
            <a:r>
              <a:rPr lang="ja-JP" altLang="en-US" sz="2000" b="1" dirty="0">
                <a:solidFill>
                  <a:schemeClr val="bg1"/>
                </a:solidFill>
                <a:latin typeface="メイリオ" panose="020B0604030504040204" pitchFamily="50" charset="-128"/>
                <a:ea typeface="メイリオ" panose="020B0604030504040204" pitchFamily="50" charset="-128"/>
              </a:rPr>
              <a:t>高齢者のための楽しいリハビリテーション</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3A621F48-909B-4849-9D18-7FE787050898}"/>
              </a:ext>
            </a:extLst>
          </p:cNvPr>
          <p:cNvSpPr/>
          <p:nvPr/>
        </p:nvSpPr>
        <p:spPr>
          <a:xfrm>
            <a:off x="933899" y="1227658"/>
            <a:ext cx="4176341" cy="9592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ゲームにより他の利用者と</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コミュニケーションしやすくなる</a:t>
            </a:r>
            <a:endParaRPr kumimoji="1" lang="en-US" altLang="ja-JP" dirty="0">
              <a:solidFill>
                <a:schemeClr val="tx1"/>
              </a:solidFill>
              <a:latin typeface="メイリオ" panose="020B0604030504040204" pitchFamily="50" charset="-128"/>
              <a:ea typeface="メイリオ" panose="020B0604030504040204" pitchFamily="50" charset="-128"/>
            </a:endParaRPr>
          </a:p>
        </p:txBody>
      </p:sp>
      <p:sp>
        <p:nvSpPr>
          <p:cNvPr id="15" name="四角形: 角を丸くする 14">
            <a:extLst>
              <a:ext uri="{FF2B5EF4-FFF2-40B4-BE49-F238E27FC236}">
                <a16:creationId xmlns:a16="http://schemas.microsoft.com/office/drawing/2014/main" id="{F3F928C5-EB39-4BF0-975B-56C3257BAA02}"/>
              </a:ext>
            </a:extLst>
          </p:cNvPr>
          <p:cNvSpPr/>
          <p:nvPr/>
        </p:nvSpPr>
        <p:spPr>
          <a:xfrm>
            <a:off x="5356642" y="1236387"/>
            <a:ext cx="3597853" cy="87763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姿勢測定など測定機能で</a:t>
            </a: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a:solidFill>
                  <a:schemeClr val="tx1"/>
                </a:solidFill>
                <a:latin typeface="メイリオ" panose="020B0604030504040204" pitchFamily="50" charset="-128"/>
                <a:ea typeface="メイリオ" panose="020B0604030504040204" pitchFamily="50" charset="-128"/>
              </a:rPr>
              <a:t>健康維持を行う</a:t>
            </a:r>
            <a:endParaRPr lang="en-US" altLang="ja-JP" dirty="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9E074A9D-4470-43D2-A727-31B85FB8BB02}"/>
              </a:ext>
            </a:extLst>
          </p:cNvPr>
          <p:cNvSpPr/>
          <p:nvPr/>
        </p:nvSpPr>
        <p:spPr>
          <a:xfrm>
            <a:off x="3120978" y="2332110"/>
            <a:ext cx="4116202" cy="110975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ja-JP" altLang="en-US" dirty="0">
                <a:solidFill>
                  <a:schemeClr val="tx1"/>
                </a:solidFill>
                <a:latin typeface="メイリオ" panose="020B0604030504040204" pitchFamily="50" charset="-128"/>
                <a:ea typeface="メイリオ" panose="020B0604030504040204" pitchFamily="50" charset="-128"/>
              </a:rPr>
              <a:t>楽しみながら身体を自然に動かせて</a:t>
            </a:r>
            <a:endParaRPr lang="en-US" altLang="ja-JP" dirty="0">
              <a:solidFill>
                <a:schemeClr val="tx1"/>
              </a:solidFill>
              <a:latin typeface="メイリオ" panose="020B0604030504040204" pitchFamily="50" charset="-128"/>
              <a:ea typeface="メイリオ" panose="020B0604030504040204" pitchFamily="50" charset="-128"/>
            </a:endParaRPr>
          </a:p>
          <a:p>
            <a:pPr lvl="0" algn="ctr" defTabSz="914400">
              <a:defRPr/>
            </a:pPr>
            <a:r>
              <a:rPr lang="ja-JP" altLang="en-US" dirty="0">
                <a:solidFill>
                  <a:schemeClr val="tx1"/>
                </a:solidFill>
                <a:latin typeface="メイリオ" panose="020B0604030504040204" pitchFamily="50" charset="-128"/>
                <a:ea typeface="メイリオ" panose="020B0604030504040204" pitchFamily="50" charset="-128"/>
              </a:rPr>
              <a:t>高齢者の生活や健康をサポート</a:t>
            </a:r>
            <a:endParaRPr lang="en-US" altLang="ja-JP" dirty="0">
              <a:solidFill>
                <a:schemeClr val="tx1"/>
              </a:solidFill>
              <a:latin typeface="メイリオ" panose="020B0604030504040204" pitchFamily="50" charset="-128"/>
              <a:ea typeface="メイリオ" panose="020B0604030504040204" pitchFamily="50" charset="-128"/>
            </a:endParaRPr>
          </a:p>
        </p:txBody>
      </p:sp>
      <p:sp>
        <p:nvSpPr>
          <p:cNvPr id="18" name="四角形: 角を丸くする 17">
            <a:extLst>
              <a:ext uri="{FF2B5EF4-FFF2-40B4-BE49-F238E27FC236}">
                <a16:creationId xmlns:a16="http://schemas.microsoft.com/office/drawing/2014/main" id="{5130CA66-FDC1-43B0-9BAD-DB4F348D40F5}"/>
              </a:ext>
            </a:extLst>
          </p:cNvPr>
          <p:cNvSpPr/>
          <p:nvPr/>
        </p:nvSpPr>
        <p:spPr>
          <a:xfrm>
            <a:off x="2922182" y="5100593"/>
            <a:ext cx="4314997" cy="100603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介護スタッフの負担が軽減させて</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効率化した働き方とつながりができる</a:t>
            </a:r>
            <a:endParaRPr kumimoji="1" lang="ja-JP" altLang="en-US" dirty="0">
              <a:solidFill>
                <a:schemeClr val="tx1"/>
              </a:solidFill>
            </a:endParaRPr>
          </a:p>
        </p:txBody>
      </p:sp>
      <p:sp>
        <p:nvSpPr>
          <p:cNvPr id="19" name="四角形: 角を丸くする 18">
            <a:extLst>
              <a:ext uri="{FF2B5EF4-FFF2-40B4-BE49-F238E27FC236}">
                <a16:creationId xmlns:a16="http://schemas.microsoft.com/office/drawing/2014/main" id="{A98934CC-61D4-44E7-A302-CDA7412D4D7A}"/>
              </a:ext>
            </a:extLst>
          </p:cNvPr>
          <p:cNvSpPr/>
          <p:nvPr/>
        </p:nvSpPr>
        <p:spPr>
          <a:xfrm>
            <a:off x="5356642" y="4016460"/>
            <a:ext cx="3511847" cy="79565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運動効果が見えやすく</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経費の軽減もできる</a:t>
            </a:r>
            <a:endParaRPr kumimoji="1" lang="ja-JP" altLang="en-US" dirty="0">
              <a:solidFill>
                <a:schemeClr val="tx1"/>
              </a:solidFill>
            </a:endParaRPr>
          </a:p>
        </p:txBody>
      </p:sp>
      <p:sp>
        <p:nvSpPr>
          <p:cNvPr id="20" name="四角形: 角を丸くする 19">
            <a:extLst>
              <a:ext uri="{FF2B5EF4-FFF2-40B4-BE49-F238E27FC236}">
                <a16:creationId xmlns:a16="http://schemas.microsoft.com/office/drawing/2014/main" id="{A28847E6-697C-481A-8A58-B7D814E28349}"/>
              </a:ext>
            </a:extLst>
          </p:cNvPr>
          <p:cNvSpPr/>
          <p:nvPr/>
        </p:nvSpPr>
        <p:spPr>
          <a:xfrm>
            <a:off x="1211645" y="4027584"/>
            <a:ext cx="3741355" cy="86621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毎日のレクリエーションが</a:t>
            </a: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a:solidFill>
                  <a:schemeClr val="tx1"/>
                </a:solidFill>
                <a:latin typeface="メイリオ" panose="020B0604030504040204" pitchFamily="50" charset="-128"/>
                <a:ea typeface="メイリオ" panose="020B0604030504040204" pitchFamily="50" charset="-128"/>
              </a:rPr>
              <a:t>コンテンツに盛り込まれている</a:t>
            </a:r>
            <a:endParaRPr kumimoji="1" lang="ja-JP" altLang="en-US" dirty="0">
              <a:solidFill>
                <a:schemeClr val="tx1"/>
              </a:solidFill>
            </a:endParaRPr>
          </a:p>
        </p:txBody>
      </p:sp>
      <p:sp>
        <p:nvSpPr>
          <p:cNvPr id="2" name="正方形/長方形 1">
            <a:extLst>
              <a:ext uri="{FF2B5EF4-FFF2-40B4-BE49-F238E27FC236}">
                <a16:creationId xmlns:a16="http://schemas.microsoft.com/office/drawing/2014/main" id="{2A101B92-17DD-4AA3-8815-78E35B90AECA}"/>
              </a:ext>
            </a:extLst>
          </p:cNvPr>
          <p:cNvSpPr/>
          <p:nvPr/>
        </p:nvSpPr>
        <p:spPr>
          <a:xfrm>
            <a:off x="1516540" y="6337879"/>
            <a:ext cx="7119930" cy="369332"/>
          </a:xfrm>
          <a:prstGeom prst="rect">
            <a:avLst/>
          </a:prstGeom>
        </p:spPr>
        <p:txBody>
          <a:bodyPr wrap="square">
            <a:spAutoFit/>
          </a:bodyPr>
          <a:lstStyle/>
          <a:p>
            <a:pPr algn="ctr"/>
            <a:r>
              <a:rPr kumimoji="1" lang="ja-JP" altLang="en-US" b="1" dirty="0">
                <a:solidFill>
                  <a:srgbClr val="FF0000"/>
                </a:solidFill>
                <a:latin typeface="メイリオ" panose="020B0604030504040204" pitchFamily="50" charset="-128"/>
                <a:ea typeface="メイリオ" panose="020B0604030504040204" pitchFamily="50" charset="-128"/>
              </a:rPr>
              <a:t>高齢者・介護スタッフが楽しく利用でき、運動意欲の向上</a:t>
            </a:r>
            <a:endParaRPr kumimoji="1" lang="en-US" altLang="ja-JP" b="1" dirty="0">
              <a:solidFill>
                <a:srgbClr val="FF0000"/>
              </a:solidFill>
              <a:latin typeface="メイリオ" panose="020B0604030504040204" pitchFamily="50" charset="-128"/>
              <a:ea typeface="メイリオ" panose="020B0604030504040204" pitchFamily="50" charset="-128"/>
            </a:endParaRPr>
          </a:p>
        </p:txBody>
      </p:sp>
      <p:sp>
        <p:nvSpPr>
          <p:cNvPr id="22" name="コンテンツ プレースホルダー 2">
            <a:extLst>
              <a:ext uri="{FF2B5EF4-FFF2-40B4-BE49-F238E27FC236}">
                <a16:creationId xmlns:a16="http://schemas.microsoft.com/office/drawing/2014/main" id="{6E37E0E0-6469-4A36-8647-32EF516E3C71}"/>
              </a:ext>
            </a:extLst>
          </p:cNvPr>
          <p:cNvSpPr txBox="1">
            <a:spLocks/>
          </p:cNvSpPr>
          <p:nvPr/>
        </p:nvSpPr>
        <p:spPr>
          <a:xfrm>
            <a:off x="507547" y="637304"/>
            <a:ext cx="8721925" cy="706397"/>
          </a:xfrm>
          <a:prstGeom prst="rect">
            <a:avLst/>
          </a:prstGeom>
          <a:noFill/>
          <a:ln w="19050">
            <a:noFill/>
          </a:ln>
          <a:effectLst>
            <a:glow rad="63500">
              <a:schemeClr val="accent1">
                <a:satMod val="175000"/>
                <a:alpha val="40000"/>
              </a:schemeClr>
            </a:glow>
          </a:effectLst>
        </p:spPr>
        <p:txBody>
          <a:bodyPr vert="horz" lIns="91440" tIns="45720" rIns="91440" bIns="45720" rtlCol="0" anchor="t">
            <a:norm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fontAlgn="base">
              <a:spcBef>
                <a:spcPct val="0"/>
              </a:spcBef>
              <a:buNone/>
            </a:pPr>
            <a:r>
              <a:rPr lang="en-US" altLang="ja-JP" sz="1600" dirty="0">
                <a:latin typeface="メイリオ" panose="020B0604030504040204" pitchFamily="50" charset="-128"/>
                <a:ea typeface="メイリオ" panose="020B0604030504040204" pitchFamily="50" charset="-128"/>
              </a:rPr>
              <a:t>TANO</a:t>
            </a:r>
            <a:r>
              <a:rPr lang="ja-JP" altLang="en-US" sz="1600" dirty="0">
                <a:latin typeface="メイリオ" panose="020B0604030504040204" pitchFamily="50" charset="-128"/>
                <a:ea typeface="メイリオ" panose="020B0604030504040204" pitchFamily="50" charset="-128"/>
              </a:rPr>
              <a:t>使って、高齢者が気軽に安全に体を動かすことのできるコミュニティを作る</a:t>
            </a:r>
            <a:endParaRPr lang="en-US" altLang="ja-JP" sz="1600"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F2FE2B1D-1FAC-4760-8596-EC6460ED4502}"/>
              </a:ext>
            </a:extLst>
          </p:cNvPr>
          <p:cNvSpPr/>
          <p:nvPr/>
        </p:nvSpPr>
        <p:spPr>
          <a:xfrm>
            <a:off x="333829" y="1150745"/>
            <a:ext cx="8867067" cy="238480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0E32AA1A-61FB-46A6-9E34-94C92D333A5F}"/>
              </a:ext>
            </a:extLst>
          </p:cNvPr>
          <p:cNvSpPr/>
          <p:nvPr/>
        </p:nvSpPr>
        <p:spPr>
          <a:xfrm>
            <a:off x="333829" y="1159036"/>
            <a:ext cx="545985" cy="23848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メイリオ" panose="020B0604030504040204" pitchFamily="50" charset="-128"/>
                <a:ea typeface="メイリオ" panose="020B0604030504040204" pitchFamily="50" charset="-128"/>
              </a:rPr>
              <a:t>高齢者</a:t>
            </a:r>
          </a:p>
        </p:txBody>
      </p:sp>
      <p:sp>
        <p:nvSpPr>
          <p:cNvPr id="25" name="正方形/長方形 24">
            <a:extLst>
              <a:ext uri="{FF2B5EF4-FFF2-40B4-BE49-F238E27FC236}">
                <a16:creationId xmlns:a16="http://schemas.microsoft.com/office/drawing/2014/main" id="{1FDF0463-C499-4B91-BF9E-4E15F6B4E08E}"/>
              </a:ext>
            </a:extLst>
          </p:cNvPr>
          <p:cNvSpPr/>
          <p:nvPr/>
        </p:nvSpPr>
        <p:spPr>
          <a:xfrm>
            <a:off x="333829" y="3835888"/>
            <a:ext cx="8867067" cy="2384808"/>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588E91D3-3AA5-47A0-AE3D-AE661BA84B24}"/>
              </a:ext>
            </a:extLst>
          </p:cNvPr>
          <p:cNvSpPr/>
          <p:nvPr/>
        </p:nvSpPr>
        <p:spPr>
          <a:xfrm>
            <a:off x="333829" y="3844179"/>
            <a:ext cx="545985" cy="238480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メイリオ" panose="020B0604030504040204" pitchFamily="50" charset="-128"/>
                <a:ea typeface="メイリオ" panose="020B0604030504040204" pitchFamily="50" charset="-128"/>
              </a:rPr>
              <a:t>介護スタッフ</a:t>
            </a:r>
          </a:p>
        </p:txBody>
      </p:sp>
      <p:sp>
        <p:nvSpPr>
          <p:cNvPr id="4" name="矢印: 下 3">
            <a:extLst>
              <a:ext uri="{FF2B5EF4-FFF2-40B4-BE49-F238E27FC236}">
                <a16:creationId xmlns:a16="http://schemas.microsoft.com/office/drawing/2014/main" id="{3A038BEA-18BF-4CDC-8D39-B34BB07F9B6D}"/>
              </a:ext>
            </a:extLst>
          </p:cNvPr>
          <p:cNvSpPr/>
          <p:nvPr/>
        </p:nvSpPr>
        <p:spPr>
          <a:xfrm>
            <a:off x="4659086" y="2114018"/>
            <a:ext cx="1103085" cy="30033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矢印: 下 26">
            <a:extLst>
              <a:ext uri="{FF2B5EF4-FFF2-40B4-BE49-F238E27FC236}">
                <a16:creationId xmlns:a16="http://schemas.microsoft.com/office/drawing/2014/main" id="{BCF01E56-8296-4C18-8F93-22844BC9FDFF}"/>
              </a:ext>
            </a:extLst>
          </p:cNvPr>
          <p:cNvSpPr/>
          <p:nvPr/>
        </p:nvSpPr>
        <p:spPr>
          <a:xfrm>
            <a:off x="4594871" y="4847605"/>
            <a:ext cx="1103085" cy="300335"/>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9855B451-466C-4469-A1A1-E7EE7BE87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492" y="2332110"/>
            <a:ext cx="1814743" cy="1045097"/>
          </a:xfrm>
          <a:prstGeom prst="rect">
            <a:avLst/>
          </a:prstGeom>
        </p:spPr>
      </p:pic>
      <p:pic>
        <p:nvPicPr>
          <p:cNvPr id="10" name="図 9">
            <a:extLst>
              <a:ext uri="{FF2B5EF4-FFF2-40B4-BE49-F238E27FC236}">
                <a16:creationId xmlns:a16="http://schemas.microsoft.com/office/drawing/2014/main" id="{2E3508D5-17B7-4E5F-B31D-DEFFC5E13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4063" y="5100593"/>
            <a:ext cx="1749947" cy="1007782"/>
          </a:xfrm>
          <a:prstGeom prst="rect">
            <a:avLst/>
          </a:prstGeom>
        </p:spPr>
      </p:pic>
      <p:pic>
        <p:nvPicPr>
          <p:cNvPr id="14" name="図 13">
            <a:extLst>
              <a:ext uri="{FF2B5EF4-FFF2-40B4-BE49-F238E27FC236}">
                <a16:creationId xmlns:a16="http://schemas.microsoft.com/office/drawing/2014/main" id="{914CE9FF-A8E9-4EE7-88E8-A5CBDB9748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268" y="2292095"/>
            <a:ext cx="1985398" cy="1143377"/>
          </a:xfrm>
          <a:prstGeom prst="rect">
            <a:avLst/>
          </a:prstGeom>
        </p:spPr>
      </p:pic>
      <p:pic>
        <p:nvPicPr>
          <p:cNvPr id="29" name="図 28">
            <a:extLst>
              <a:ext uri="{FF2B5EF4-FFF2-40B4-BE49-F238E27FC236}">
                <a16:creationId xmlns:a16="http://schemas.microsoft.com/office/drawing/2014/main" id="{EA0AABDA-BBE1-43B0-9215-286A9049F109}"/>
              </a:ext>
            </a:extLst>
          </p:cNvPr>
          <p:cNvPicPr>
            <a:picLocks noChangeAspect="1"/>
          </p:cNvPicPr>
          <p:nvPr/>
        </p:nvPicPr>
        <p:blipFill>
          <a:blip r:embed="rId7"/>
          <a:stretch>
            <a:fillRect/>
          </a:stretch>
        </p:blipFill>
        <p:spPr>
          <a:xfrm>
            <a:off x="955020" y="4929293"/>
            <a:ext cx="2027567" cy="1408586"/>
          </a:xfrm>
          <a:prstGeom prst="rect">
            <a:avLst/>
          </a:prstGeom>
        </p:spPr>
      </p:pic>
    </p:spTree>
    <p:extLst>
      <p:ext uri="{BB962C8B-B14F-4D97-AF65-F5344CB8AC3E}">
        <p14:creationId xmlns:p14="http://schemas.microsoft.com/office/powerpoint/2010/main" val="3661578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9803AA0F-2934-4DAF-B7F0-146FCA70A7F5}"/>
              </a:ext>
            </a:extLst>
          </p:cNvPr>
          <p:cNvPicPr>
            <a:picLocks noChangeAspect="1"/>
          </p:cNvPicPr>
          <p:nvPr/>
        </p:nvPicPr>
        <p:blipFill>
          <a:blip r:embed="rId2"/>
          <a:stretch>
            <a:fillRect/>
          </a:stretch>
        </p:blipFill>
        <p:spPr>
          <a:xfrm>
            <a:off x="0" y="2197"/>
            <a:ext cx="9906000" cy="632500"/>
          </a:xfrm>
          <a:prstGeom prst="rect">
            <a:avLst/>
          </a:prstGeom>
        </p:spPr>
      </p:pic>
      <p:sp>
        <p:nvSpPr>
          <p:cNvPr id="7" name="スライド番号プレースホルダー 2">
            <a:extLst>
              <a:ext uri="{FF2B5EF4-FFF2-40B4-BE49-F238E27FC236}">
                <a16:creationId xmlns:a16="http://schemas.microsoft.com/office/drawing/2014/main" id="{E9EBCA2C-EBE1-4469-A66B-50B1D01FB9A7}"/>
              </a:ext>
            </a:extLst>
          </p:cNvPr>
          <p:cNvSpPr>
            <a:spLocks noGrp="1"/>
          </p:cNvSpPr>
          <p:nvPr>
            <p:ph type="sldNum" sz="quarter" idx="12"/>
          </p:nvPr>
        </p:nvSpPr>
        <p:spPr>
          <a:xfrm>
            <a:off x="9326879" y="6311898"/>
            <a:ext cx="453489" cy="365125"/>
          </a:xfrm>
        </p:spPr>
        <p:txBody>
          <a:bodyPr/>
          <a:lstStyle/>
          <a:p>
            <a:fld id="{D9550142-B990-490A-A107-ED7302A7FD52}" type="slidenum">
              <a:rPr kumimoji="1" lang="ja-JP" altLang="en-US" smtClean="0"/>
              <a:t>5</a:t>
            </a:fld>
            <a:endParaRPr kumimoji="1" lang="ja-JP" altLang="en-US" dirty="0"/>
          </a:p>
        </p:txBody>
      </p:sp>
      <p:pic>
        <p:nvPicPr>
          <p:cNvPr id="10" name="Picture 4" descr="C:\Users\sasaki\Desktop\下.png">
            <a:extLst>
              <a:ext uri="{FF2B5EF4-FFF2-40B4-BE49-F238E27FC236}">
                <a16:creationId xmlns:a16="http://schemas.microsoft.com/office/drawing/2014/main" id="{61663D82-FF41-48FD-8F0E-2E9950381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42706"/>
            <a:ext cx="9900000" cy="111699"/>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a:extLst>
              <a:ext uri="{FF2B5EF4-FFF2-40B4-BE49-F238E27FC236}">
                <a16:creationId xmlns:a16="http://schemas.microsoft.com/office/drawing/2014/main" id="{E41EE710-BE22-411B-9CCA-A09B7F3AD8DB}"/>
              </a:ext>
            </a:extLst>
          </p:cNvPr>
          <p:cNvSpPr/>
          <p:nvPr/>
        </p:nvSpPr>
        <p:spPr>
          <a:xfrm>
            <a:off x="937282" y="132734"/>
            <a:ext cx="6798258" cy="461665"/>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提案事業②　</a:t>
            </a:r>
            <a:r>
              <a:rPr lang="ja-JP" altLang="en-US" sz="2000" b="1" dirty="0">
                <a:solidFill>
                  <a:schemeClr val="bg1"/>
                </a:solidFill>
                <a:latin typeface="メイリオ" panose="020B0604030504040204" pitchFamily="50" charset="-128"/>
                <a:ea typeface="メイリオ" panose="020B0604030504040204" pitchFamily="50" charset="-128"/>
              </a:rPr>
              <a:t>子どもたちの為のプログラミング教育</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22" name="コンテンツ プレースホルダー 2">
            <a:extLst>
              <a:ext uri="{FF2B5EF4-FFF2-40B4-BE49-F238E27FC236}">
                <a16:creationId xmlns:a16="http://schemas.microsoft.com/office/drawing/2014/main" id="{B4DE2DE0-69AF-4228-BE83-AE20C5C65BC2}"/>
              </a:ext>
            </a:extLst>
          </p:cNvPr>
          <p:cNvSpPr txBox="1">
            <a:spLocks/>
          </p:cNvSpPr>
          <p:nvPr/>
        </p:nvSpPr>
        <p:spPr>
          <a:xfrm>
            <a:off x="370001" y="650614"/>
            <a:ext cx="8967850" cy="713793"/>
          </a:xfrm>
          <a:prstGeom prst="rect">
            <a:avLst/>
          </a:prstGeom>
          <a:noFill/>
          <a:ln w="19050">
            <a:noFill/>
          </a:ln>
          <a:effectLst>
            <a:glow rad="63500">
              <a:schemeClr val="accent1">
                <a:satMod val="175000"/>
                <a:alpha val="40000"/>
              </a:schemeClr>
            </a:glow>
          </a:effectLst>
        </p:spPr>
        <p:txBody>
          <a:bodyPr vert="horz" lIns="91440" tIns="45720" rIns="91440" bIns="45720" rtlCol="0" anchor="t">
            <a:norm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fontAlgn="base">
              <a:spcBef>
                <a:spcPct val="0"/>
              </a:spcBef>
              <a:buNone/>
            </a:pPr>
            <a:r>
              <a:rPr lang="ja-JP" altLang="en-US" sz="1600" dirty="0">
                <a:latin typeface="メイリオ" panose="020B0604030504040204" pitchFamily="50" charset="-128"/>
                <a:ea typeface="メイリオ" panose="020B0604030504040204" pitchFamily="50" charset="-128"/>
              </a:rPr>
              <a:t>子どもたちが社会とつながり</a:t>
            </a:r>
            <a:r>
              <a:rPr lang="en-US" altLang="ja-JP" sz="1600" dirty="0">
                <a:latin typeface="メイリオ" panose="020B0604030504040204" pitchFamily="50" charset="-128"/>
                <a:ea typeface="メイリオ" panose="020B0604030504040204" pitchFamily="50" charset="-128"/>
              </a:rPr>
              <a:t>TANO</a:t>
            </a:r>
            <a:r>
              <a:rPr lang="ja-JP" altLang="en-US" sz="1600" dirty="0">
                <a:latin typeface="メイリオ" panose="020B0604030504040204" pitchFamily="50" charset="-128"/>
                <a:ea typeface="メイリオ" panose="020B0604030504040204" pitchFamily="50" charset="-128"/>
              </a:rPr>
              <a:t>を利用した問題解決型プログラミングを考える</a:t>
            </a:r>
            <a:endParaRPr lang="en-US" altLang="ja-JP" sz="1600" dirty="0">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9706BACE-27CD-4DC0-ABEB-40E46DCF4C25}"/>
              </a:ext>
            </a:extLst>
          </p:cNvPr>
          <p:cNvSpPr/>
          <p:nvPr/>
        </p:nvSpPr>
        <p:spPr>
          <a:xfrm>
            <a:off x="714824" y="6337879"/>
            <a:ext cx="8392979" cy="369332"/>
          </a:xfrm>
          <a:prstGeom prst="rect">
            <a:avLst/>
          </a:prstGeom>
        </p:spPr>
        <p:txBody>
          <a:bodyPr wrap="square">
            <a:spAutoFit/>
          </a:bodyPr>
          <a:lstStyle/>
          <a:p>
            <a:pPr algn="ctr"/>
            <a:r>
              <a:rPr kumimoji="1" lang="ja-JP" altLang="en-US" b="1" dirty="0">
                <a:solidFill>
                  <a:srgbClr val="FF0000"/>
                </a:solidFill>
                <a:latin typeface="メイリオ" panose="020B0604030504040204" pitchFamily="50" charset="-128"/>
                <a:ea typeface="メイリオ" panose="020B0604030504040204" pitchFamily="50" charset="-128"/>
              </a:rPr>
              <a:t>技術や知識をもった専門家がいれば、社会貢献になりもっと住みやすくなる</a:t>
            </a:r>
            <a:endParaRPr kumimoji="1" lang="en-US" altLang="ja-JP" b="1" dirty="0">
              <a:solidFill>
                <a:srgbClr val="FF0000"/>
              </a:solidFill>
              <a:latin typeface="メイリオ" panose="020B0604030504040204" pitchFamily="50" charset="-128"/>
              <a:ea typeface="メイリオ" panose="020B0604030504040204" pitchFamily="50" charset="-128"/>
            </a:endParaRPr>
          </a:p>
        </p:txBody>
      </p:sp>
      <p:sp>
        <p:nvSpPr>
          <p:cNvPr id="29" name="四角形: 角を丸くする 28">
            <a:extLst>
              <a:ext uri="{FF2B5EF4-FFF2-40B4-BE49-F238E27FC236}">
                <a16:creationId xmlns:a16="http://schemas.microsoft.com/office/drawing/2014/main" id="{DC5965F7-1020-469D-8B33-DA5EBE433C2C}"/>
              </a:ext>
            </a:extLst>
          </p:cNvPr>
          <p:cNvSpPr/>
          <p:nvPr/>
        </p:nvSpPr>
        <p:spPr>
          <a:xfrm>
            <a:off x="933899" y="1227658"/>
            <a:ext cx="4176341" cy="9592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介護機器やリハビリテーションを</a:t>
            </a: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a:solidFill>
                  <a:schemeClr val="tx1"/>
                </a:solidFill>
                <a:latin typeface="メイリオ" panose="020B0604030504040204" pitchFamily="50" charset="-128"/>
                <a:ea typeface="メイリオ" panose="020B0604030504040204" pitchFamily="50" charset="-128"/>
              </a:rPr>
              <a:t>身近で感じ</a:t>
            </a:r>
            <a:r>
              <a:rPr kumimoji="1" lang="ja-JP" altLang="en-US" dirty="0">
                <a:solidFill>
                  <a:schemeClr val="tx1"/>
                </a:solidFill>
                <a:latin typeface="メイリオ" panose="020B0604030504040204" pitchFamily="50" charset="-128"/>
                <a:ea typeface="メイリオ" panose="020B0604030504040204" pitchFamily="50" charset="-128"/>
              </a:rPr>
              <a:t>社会の問題を考える</a:t>
            </a:r>
          </a:p>
        </p:txBody>
      </p:sp>
      <p:sp>
        <p:nvSpPr>
          <p:cNvPr id="30" name="四角形: 角を丸くする 29">
            <a:extLst>
              <a:ext uri="{FF2B5EF4-FFF2-40B4-BE49-F238E27FC236}">
                <a16:creationId xmlns:a16="http://schemas.microsoft.com/office/drawing/2014/main" id="{6BEC59AA-C0DB-42DF-B7C7-379DF61A9B9A}"/>
              </a:ext>
            </a:extLst>
          </p:cNvPr>
          <p:cNvSpPr/>
          <p:nvPr/>
        </p:nvSpPr>
        <p:spPr>
          <a:xfrm>
            <a:off x="5356642" y="1274487"/>
            <a:ext cx="3597853" cy="87763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ゲームやソフトは遊ぶのための</a:t>
            </a: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a:solidFill>
                  <a:schemeClr val="tx1"/>
                </a:solidFill>
                <a:latin typeface="メイリオ" panose="020B0604030504040204" pitchFamily="50" charset="-128"/>
                <a:ea typeface="メイリオ" panose="020B0604030504040204" pitchFamily="50" charset="-128"/>
              </a:rPr>
              <a:t>ものだけではない</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31" name="四角形: 角を丸くする 30">
            <a:extLst>
              <a:ext uri="{FF2B5EF4-FFF2-40B4-BE49-F238E27FC236}">
                <a16:creationId xmlns:a16="http://schemas.microsoft.com/office/drawing/2014/main" id="{5C4E572D-805E-40C1-800F-EDF45A007422}"/>
              </a:ext>
            </a:extLst>
          </p:cNvPr>
          <p:cNvSpPr/>
          <p:nvPr/>
        </p:nvSpPr>
        <p:spPr>
          <a:xfrm>
            <a:off x="3120978" y="2332110"/>
            <a:ext cx="4116202" cy="110975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社会を学ぶ・考えるきっかけ作り</a:t>
            </a:r>
            <a:endParaRPr lang="en-US" altLang="ja-JP" dirty="0">
              <a:solidFill>
                <a:schemeClr val="tx1"/>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28B9B681-71BC-428E-8989-97C913591FBD}"/>
              </a:ext>
            </a:extLst>
          </p:cNvPr>
          <p:cNvSpPr/>
          <p:nvPr/>
        </p:nvSpPr>
        <p:spPr>
          <a:xfrm>
            <a:off x="333829" y="1150745"/>
            <a:ext cx="8867067" cy="238480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2CD1ED44-F9CA-435D-BC40-87C50FDCC81F}"/>
              </a:ext>
            </a:extLst>
          </p:cNvPr>
          <p:cNvSpPr/>
          <p:nvPr/>
        </p:nvSpPr>
        <p:spPr>
          <a:xfrm>
            <a:off x="333829" y="1159036"/>
            <a:ext cx="545985" cy="23848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rtlCol="0" anchor="ctr"/>
          <a:lstStyle/>
          <a:p>
            <a:pPr algn="ctr"/>
            <a:r>
              <a:rPr kumimoji="1" lang="en-US" altLang="ja-JP" b="1" dirty="0">
                <a:latin typeface="メイリオ" panose="020B0604030504040204" pitchFamily="50" charset="-128"/>
                <a:ea typeface="メイリオ" panose="020B0604030504040204" pitchFamily="50" charset="-128"/>
              </a:rPr>
              <a:t>STEP1</a:t>
            </a:r>
            <a:endParaRPr kumimoji="1" lang="ja-JP" altLang="en-US" b="1" dirty="0">
              <a:latin typeface="メイリオ" panose="020B0604030504040204" pitchFamily="50" charset="-128"/>
              <a:ea typeface="メイリオ" panose="020B0604030504040204" pitchFamily="50" charset="-128"/>
            </a:endParaRPr>
          </a:p>
        </p:txBody>
      </p:sp>
      <p:sp>
        <p:nvSpPr>
          <p:cNvPr id="34" name="矢印: 下 33">
            <a:extLst>
              <a:ext uri="{FF2B5EF4-FFF2-40B4-BE49-F238E27FC236}">
                <a16:creationId xmlns:a16="http://schemas.microsoft.com/office/drawing/2014/main" id="{D812B42F-3F86-4D67-ACB6-2512DE246212}"/>
              </a:ext>
            </a:extLst>
          </p:cNvPr>
          <p:cNvSpPr/>
          <p:nvPr/>
        </p:nvSpPr>
        <p:spPr>
          <a:xfrm>
            <a:off x="4659086" y="2114018"/>
            <a:ext cx="1103085" cy="30033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正方形/長方形 34">
            <a:extLst>
              <a:ext uri="{FF2B5EF4-FFF2-40B4-BE49-F238E27FC236}">
                <a16:creationId xmlns:a16="http://schemas.microsoft.com/office/drawing/2014/main" id="{0AD538A6-CC0B-417B-8DFC-4F20ADA914AE}"/>
              </a:ext>
            </a:extLst>
          </p:cNvPr>
          <p:cNvSpPr/>
          <p:nvPr/>
        </p:nvSpPr>
        <p:spPr>
          <a:xfrm>
            <a:off x="333829" y="3835888"/>
            <a:ext cx="8867067" cy="2384808"/>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DD0AC1DE-D100-4E5C-B6F6-0EEABA99D36E}"/>
              </a:ext>
            </a:extLst>
          </p:cNvPr>
          <p:cNvSpPr/>
          <p:nvPr/>
        </p:nvSpPr>
        <p:spPr>
          <a:xfrm>
            <a:off x="333829" y="3844179"/>
            <a:ext cx="545985" cy="238480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rtlCol="0" anchor="ctr"/>
          <a:lstStyle/>
          <a:p>
            <a:pPr algn="ctr"/>
            <a:r>
              <a:rPr kumimoji="1" lang="en-US" altLang="ja-JP" b="1" dirty="0">
                <a:latin typeface="メイリオ" panose="020B0604030504040204" pitchFamily="50" charset="-128"/>
                <a:ea typeface="メイリオ" panose="020B0604030504040204" pitchFamily="50" charset="-128"/>
              </a:rPr>
              <a:t>STEP2</a:t>
            </a:r>
            <a:endParaRPr kumimoji="1" lang="ja-JP" altLang="en-US" b="1" dirty="0">
              <a:latin typeface="メイリオ" panose="020B0604030504040204" pitchFamily="50" charset="-128"/>
              <a:ea typeface="メイリオ" panose="020B0604030504040204" pitchFamily="50" charset="-128"/>
            </a:endParaRPr>
          </a:p>
        </p:txBody>
      </p:sp>
      <p:sp>
        <p:nvSpPr>
          <p:cNvPr id="37" name="四角形: 角を丸くする 36">
            <a:extLst>
              <a:ext uri="{FF2B5EF4-FFF2-40B4-BE49-F238E27FC236}">
                <a16:creationId xmlns:a16="http://schemas.microsoft.com/office/drawing/2014/main" id="{6AA840EC-5918-4481-8C0D-786E81507E61}"/>
              </a:ext>
            </a:extLst>
          </p:cNvPr>
          <p:cNvSpPr/>
          <p:nvPr/>
        </p:nvSpPr>
        <p:spPr>
          <a:xfrm>
            <a:off x="2922182" y="5100593"/>
            <a:ext cx="4314997" cy="100603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コンピューターや様々な技術を学び</a:t>
            </a:r>
            <a:endParaRPr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新しいコンテンツを考えていく</a:t>
            </a:r>
          </a:p>
        </p:txBody>
      </p:sp>
      <p:sp>
        <p:nvSpPr>
          <p:cNvPr id="38" name="四角形: 角を丸くする 37">
            <a:extLst>
              <a:ext uri="{FF2B5EF4-FFF2-40B4-BE49-F238E27FC236}">
                <a16:creationId xmlns:a16="http://schemas.microsoft.com/office/drawing/2014/main" id="{C72C2847-A9EB-47DD-B580-EB9FB6C45EC1}"/>
              </a:ext>
            </a:extLst>
          </p:cNvPr>
          <p:cNvSpPr/>
          <p:nvPr/>
        </p:nvSpPr>
        <p:spPr>
          <a:xfrm>
            <a:off x="5356642" y="4016460"/>
            <a:ext cx="3511847" cy="78379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運動効果が見えやすく</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経費の軽減もできる</a:t>
            </a:r>
            <a:endParaRPr kumimoji="1" lang="ja-JP" altLang="en-US" dirty="0">
              <a:solidFill>
                <a:schemeClr val="tx1"/>
              </a:solidFill>
            </a:endParaRPr>
          </a:p>
        </p:txBody>
      </p:sp>
      <p:sp>
        <p:nvSpPr>
          <p:cNvPr id="39" name="四角形: 角を丸くする 38">
            <a:extLst>
              <a:ext uri="{FF2B5EF4-FFF2-40B4-BE49-F238E27FC236}">
                <a16:creationId xmlns:a16="http://schemas.microsoft.com/office/drawing/2014/main" id="{3E44F966-81EB-4EC0-AFE7-5DEB1C3F888E}"/>
              </a:ext>
            </a:extLst>
          </p:cNvPr>
          <p:cNvSpPr/>
          <p:nvPr/>
        </p:nvSpPr>
        <p:spPr>
          <a:xfrm>
            <a:off x="1211645" y="4027584"/>
            <a:ext cx="3741355" cy="80307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課題を解決しようとする</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思考力を身につける</a:t>
            </a:r>
          </a:p>
        </p:txBody>
      </p:sp>
      <p:sp>
        <p:nvSpPr>
          <p:cNvPr id="40" name="矢印: 下 39">
            <a:extLst>
              <a:ext uri="{FF2B5EF4-FFF2-40B4-BE49-F238E27FC236}">
                <a16:creationId xmlns:a16="http://schemas.microsoft.com/office/drawing/2014/main" id="{6F97853D-6E12-4775-AD03-59E91ED9AEA4}"/>
              </a:ext>
            </a:extLst>
          </p:cNvPr>
          <p:cNvSpPr/>
          <p:nvPr/>
        </p:nvSpPr>
        <p:spPr>
          <a:xfrm>
            <a:off x="4594871" y="4847605"/>
            <a:ext cx="1103085" cy="300335"/>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a:extLst>
              <a:ext uri="{FF2B5EF4-FFF2-40B4-BE49-F238E27FC236}">
                <a16:creationId xmlns:a16="http://schemas.microsoft.com/office/drawing/2014/main" id="{119C8DE3-9880-4238-AD7E-0289CDE10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698" y="4821309"/>
            <a:ext cx="1312263" cy="858001"/>
          </a:xfrm>
          <a:prstGeom prst="rect">
            <a:avLst/>
          </a:prstGeom>
          <a:ln w="12700">
            <a:solidFill>
              <a:schemeClr val="tx1"/>
            </a:solidFill>
          </a:ln>
        </p:spPr>
      </p:pic>
      <p:pic>
        <p:nvPicPr>
          <p:cNvPr id="8" name="図 7">
            <a:extLst>
              <a:ext uri="{FF2B5EF4-FFF2-40B4-BE49-F238E27FC236}">
                <a16:creationId xmlns:a16="http://schemas.microsoft.com/office/drawing/2014/main" id="{267A04E7-DD40-402E-9A1E-69DD7B05B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488" y="5323674"/>
            <a:ext cx="1141737" cy="803078"/>
          </a:xfrm>
          <a:prstGeom prst="rect">
            <a:avLst/>
          </a:prstGeom>
          <a:ln w="12700">
            <a:solidFill>
              <a:schemeClr val="tx1"/>
            </a:solidFill>
          </a:ln>
        </p:spPr>
      </p:pic>
      <p:pic>
        <p:nvPicPr>
          <p:cNvPr id="11" name="図 10">
            <a:extLst>
              <a:ext uri="{FF2B5EF4-FFF2-40B4-BE49-F238E27FC236}">
                <a16:creationId xmlns:a16="http://schemas.microsoft.com/office/drawing/2014/main" id="{282E1EB6-A730-4B43-8A37-1F10343147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0644" y="2177688"/>
            <a:ext cx="1662995" cy="1247247"/>
          </a:xfrm>
          <a:prstGeom prst="rect">
            <a:avLst/>
          </a:prstGeom>
        </p:spPr>
      </p:pic>
      <p:pic>
        <p:nvPicPr>
          <p:cNvPr id="14" name="図 13">
            <a:extLst>
              <a:ext uri="{FF2B5EF4-FFF2-40B4-BE49-F238E27FC236}">
                <a16:creationId xmlns:a16="http://schemas.microsoft.com/office/drawing/2014/main" id="{AC322779-09D7-4715-86A9-52911AA148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349" y="2224885"/>
            <a:ext cx="1625485" cy="1219114"/>
          </a:xfrm>
          <a:prstGeom prst="rect">
            <a:avLst/>
          </a:prstGeom>
        </p:spPr>
      </p:pic>
      <p:pic>
        <p:nvPicPr>
          <p:cNvPr id="42" name="図 41">
            <a:extLst>
              <a:ext uri="{FF2B5EF4-FFF2-40B4-BE49-F238E27FC236}">
                <a16:creationId xmlns:a16="http://schemas.microsoft.com/office/drawing/2014/main" id="{8AB4CD76-754A-4AFE-8D14-641321B803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8842" y="4830662"/>
            <a:ext cx="1728120" cy="1296090"/>
          </a:xfrm>
          <a:prstGeom prst="rect">
            <a:avLst/>
          </a:prstGeom>
        </p:spPr>
      </p:pic>
    </p:spTree>
    <p:extLst>
      <p:ext uri="{BB962C8B-B14F-4D97-AF65-F5344CB8AC3E}">
        <p14:creationId xmlns:p14="http://schemas.microsoft.com/office/powerpoint/2010/main" val="3468857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a:extLst>
              <a:ext uri="{FF2B5EF4-FFF2-40B4-BE49-F238E27FC236}">
                <a16:creationId xmlns:a16="http://schemas.microsoft.com/office/drawing/2014/main" id="{CAC2320E-1A6A-46AB-A7D1-546D4734AA3D}"/>
              </a:ext>
            </a:extLst>
          </p:cNvPr>
          <p:cNvPicPr>
            <a:picLocks noChangeAspect="1"/>
          </p:cNvPicPr>
          <p:nvPr/>
        </p:nvPicPr>
        <p:blipFill>
          <a:blip r:embed="rId2"/>
          <a:stretch>
            <a:fillRect/>
          </a:stretch>
        </p:blipFill>
        <p:spPr>
          <a:xfrm>
            <a:off x="0" y="2197"/>
            <a:ext cx="9906000" cy="632500"/>
          </a:xfrm>
          <a:prstGeom prst="rect">
            <a:avLst/>
          </a:prstGeom>
        </p:spPr>
      </p:pic>
      <p:sp>
        <p:nvSpPr>
          <p:cNvPr id="4" name="スライド番号プレースホルダー 2">
            <a:extLst>
              <a:ext uri="{FF2B5EF4-FFF2-40B4-BE49-F238E27FC236}">
                <a16:creationId xmlns:a16="http://schemas.microsoft.com/office/drawing/2014/main" id="{0339F7AD-8C76-43E2-AB94-CD2428A95142}"/>
              </a:ext>
            </a:extLst>
          </p:cNvPr>
          <p:cNvSpPr>
            <a:spLocks noGrp="1"/>
          </p:cNvSpPr>
          <p:nvPr>
            <p:ph type="sldNum" sz="quarter" idx="12"/>
          </p:nvPr>
        </p:nvSpPr>
        <p:spPr>
          <a:xfrm>
            <a:off x="9326879" y="6311898"/>
            <a:ext cx="453489" cy="365125"/>
          </a:xfrm>
        </p:spPr>
        <p:txBody>
          <a:bodyPr/>
          <a:lstStyle/>
          <a:p>
            <a:fld id="{D9550142-B990-490A-A107-ED7302A7FD52}" type="slidenum">
              <a:rPr kumimoji="1" lang="ja-JP" altLang="en-US" smtClean="0"/>
              <a:t>6</a:t>
            </a:fld>
            <a:endParaRPr kumimoji="1" lang="ja-JP" altLang="en-US" dirty="0"/>
          </a:p>
        </p:txBody>
      </p:sp>
      <p:pic>
        <p:nvPicPr>
          <p:cNvPr id="5" name="Picture 4" descr="C:\Users\sasaki\Desktop\下.png">
            <a:extLst>
              <a:ext uri="{FF2B5EF4-FFF2-40B4-BE49-F238E27FC236}">
                <a16:creationId xmlns:a16="http://schemas.microsoft.com/office/drawing/2014/main" id="{F2BE28A9-41EB-48A2-B47E-4C56044D1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42706"/>
            <a:ext cx="9900000" cy="111699"/>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886A25E6-AC7E-4DAE-BE91-891FB7D76102}"/>
              </a:ext>
            </a:extLst>
          </p:cNvPr>
          <p:cNvSpPr/>
          <p:nvPr/>
        </p:nvSpPr>
        <p:spPr>
          <a:xfrm>
            <a:off x="944902" y="102254"/>
            <a:ext cx="6798258" cy="461665"/>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提案事業③　</a:t>
            </a:r>
            <a:r>
              <a:rPr lang="ja-JP" altLang="en-US" b="1" dirty="0">
                <a:solidFill>
                  <a:schemeClr val="bg1"/>
                </a:solidFill>
                <a:latin typeface="メイリオ" panose="020B0604030504040204" pitchFamily="50" charset="-128"/>
                <a:ea typeface="メイリオ" panose="020B0604030504040204" pitchFamily="50" charset="-128"/>
              </a:rPr>
              <a:t>全ての人の健康維持のために</a:t>
            </a:r>
            <a:r>
              <a:rPr lang="en-US" altLang="ja-JP" b="1" dirty="0">
                <a:solidFill>
                  <a:schemeClr val="bg1"/>
                </a:solidFill>
                <a:latin typeface="メイリオ" panose="020B0604030504040204" pitchFamily="50" charset="-128"/>
                <a:ea typeface="メイリオ" panose="020B0604030504040204" pitchFamily="50" charset="-128"/>
              </a:rPr>
              <a:t>TANO</a:t>
            </a:r>
            <a:r>
              <a:rPr lang="ja-JP" altLang="en-US" b="1" dirty="0">
                <a:solidFill>
                  <a:schemeClr val="bg1"/>
                </a:solidFill>
                <a:latin typeface="メイリオ" panose="020B0604030504040204" pitchFamily="50" charset="-128"/>
                <a:ea typeface="メイリオ" panose="020B0604030504040204" pitchFamily="50" charset="-128"/>
              </a:rPr>
              <a:t>の展開</a:t>
            </a:r>
            <a:endParaRPr lang="en-US" altLang="ja-JP" b="1" dirty="0">
              <a:solidFill>
                <a:schemeClr val="bg1"/>
              </a:solidFill>
              <a:latin typeface="メイリオ" panose="020B0604030504040204" pitchFamily="50" charset="-128"/>
              <a:ea typeface="メイリオ" panose="020B0604030504040204" pitchFamily="50" charset="-128"/>
            </a:endParaRPr>
          </a:p>
        </p:txBody>
      </p:sp>
      <p:sp>
        <p:nvSpPr>
          <p:cNvPr id="16" name="コンテンツ プレースホルダー 2">
            <a:extLst>
              <a:ext uri="{FF2B5EF4-FFF2-40B4-BE49-F238E27FC236}">
                <a16:creationId xmlns:a16="http://schemas.microsoft.com/office/drawing/2014/main" id="{1D75C36D-61FC-4629-A03A-B5811079552A}"/>
              </a:ext>
            </a:extLst>
          </p:cNvPr>
          <p:cNvSpPr txBox="1">
            <a:spLocks/>
          </p:cNvSpPr>
          <p:nvPr/>
        </p:nvSpPr>
        <p:spPr>
          <a:xfrm>
            <a:off x="114942" y="6124357"/>
            <a:ext cx="9780368" cy="519291"/>
          </a:xfrm>
          <a:prstGeom prst="rect">
            <a:avLst/>
          </a:prstGeom>
          <a:noFill/>
          <a:ln w="19050">
            <a:noFill/>
          </a:ln>
          <a:effectLst>
            <a:glow rad="63500">
              <a:schemeClr val="accent1">
                <a:satMod val="175000"/>
                <a:alpha val="40000"/>
              </a:schemeClr>
            </a:glow>
          </a:effectLst>
        </p:spPr>
        <p:txBody>
          <a:bodyPr vert="horz" lIns="91440" tIns="45720" rIns="91440" bIns="45720" rtlCol="0" anchor="t">
            <a:normAutofit fontScale="25000" lnSpcReduction="20000"/>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algn="ctr" fontAlgn="base">
              <a:lnSpc>
                <a:spcPct val="150000"/>
              </a:lnSpc>
              <a:spcBef>
                <a:spcPct val="0"/>
              </a:spcBef>
              <a:buNone/>
            </a:pPr>
            <a:r>
              <a:rPr lang="ja-JP" altLang="en-US" sz="7200" b="1" dirty="0">
                <a:solidFill>
                  <a:srgbClr val="FF0000"/>
                </a:solidFill>
                <a:latin typeface="メイリオ" panose="020B0604030504040204" pitchFamily="50" charset="-128"/>
                <a:ea typeface="メイリオ" panose="020B0604030504040204" pitchFamily="50" charset="-128"/>
              </a:rPr>
              <a:t>持続可能な成長型プラットフォ</a:t>
            </a:r>
            <a:r>
              <a:rPr lang="ja-JP" altLang="en-US" sz="7200" b="1" i="1" dirty="0">
                <a:solidFill>
                  <a:srgbClr val="FF0000"/>
                </a:solidFill>
                <a:latin typeface="メイリオ" panose="020B0604030504040204" pitchFamily="50" charset="-128"/>
                <a:ea typeface="メイリオ" panose="020B0604030504040204" pitchFamily="50" charset="-128"/>
              </a:rPr>
              <a:t>ー</a:t>
            </a:r>
            <a:r>
              <a:rPr lang="ja-JP" altLang="en-US" sz="7200" b="1" dirty="0">
                <a:solidFill>
                  <a:srgbClr val="FF0000"/>
                </a:solidFill>
                <a:latin typeface="メイリオ" panose="020B0604030504040204" pitchFamily="50" charset="-128"/>
                <a:ea typeface="メイリオ" panose="020B0604030504040204" pitchFamily="50" charset="-128"/>
              </a:rPr>
              <a:t>ムでヘルスケア基盤を構築する</a:t>
            </a:r>
            <a:endParaRPr lang="en-US" altLang="ja-JP" sz="7200" b="1" dirty="0">
              <a:solidFill>
                <a:srgbClr val="FF0000"/>
              </a:solidFill>
              <a:latin typeface="メイリオ" panose="020B0604030504040204" pitchFamily="50" charset="-128"/>
              <a:ea typeface="メイリオ" panose="020B0604030504040204" pitchFamily="50" charset="-128"/>
            </a:endParaRPr>
          </a:p>
          <a:p>
            <a:pPr marL="0" fontAlgn="base">
              <a:lnSpc>
                <a:spcPct val="150000"/>
              </a:lnSpc>
              <a:spcBef>
                <a:spcPct val="0"/>
              </a:spcBef>
              <a:buNone/>
            </a:pPr>
            <a:endParaRPr lang="ja-JP" altLang="en-US" sz="1200" dirty="0">
              <a:latin typeface="メイリオ" panose="020B0604030504040204" pitchFamily="50" charset="-128"/>
              <a:ea typeface="メイリオ" panose="020B0604030504040204" pitchFamily="50" charset="-128"/>
            </a:endParaRPr>
          </a:p>
        </p:txBody>
      </p:sp>
      <p:grpSp>
        <p:nvGrpSpPr>
          <p:cNvPr id="34" name="グループ化 33">
            <a:extLst>
              <a:ext uri="{FF2B5EF4-FFF2-40B4-BE49-F238E27FC236}">
                <a16:creationId xmlns:a16="http://schemas.microsoft.com/office/drawing/2014/main" id="{6F53BF0F-955B-4796-A427-216E646B957B}"/>
              </a:ext>
            </a:extLst>
          </p:cNvPr>
          <p:cNvGrpSpPr/>
          <p:nvPr/>
        </p:nvGrpSpPr>
        <p:grpSpPr>
          <a:xfrm>
            <a:off x="146599" y="1106038"/>
            <a:ext cx="9508432" cy="4924549"/>
            <a:chOff x="31074" y="2438137"/>
            <a:chExt cx="9779145" cy="3890227"/>
          </a:xfrm>
        </p:grpSpPr>
        <p:sp>
          <p:nvSpPr>
            <p:cNvPr id="35" name="正方形/長方形 34">
              <a:extLst>
                <a:ext uri="{FF2B5EF4-FFF2-40B4-BE49-F238E27FC236}">
                  <a16:creationId xmlns:a16="http://schemas.microsoft.com/office/drawing/2014/main" id="{C9879451-47CA-4C99-88CC-14D269744943}"/>
                </a:ext>
              </a:extLst>
            </p:cNvPr>
            <p:cNvSpPr/>
            <p:nvPr/>
          </p:nvSpPr>
          <p:spPr>
            <a:xfrm>
              <a:off x="2754258" y="2733835"/>
              <a:ext cx="2116442" cy="921600"/>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t"/>
            <a:lstStyle/>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指導者・スタッフ不足</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超高齢化に伴う財源</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排他的カルテ</a:t>
              </a:r>
            </a:p>
            <a:p>
              <a:pPr marL="171450" indent="-171450">
                <a:buFont typeface="Wingdings" panose="05000000000000000000" pitchFamily="2" charset="2"/>
                <a:buChar char="l"/>
              </a:pPr>
              <a:endParaRPr lang="ja-JP" altLang="en-US" sz="1200" dirty="0">
                <a:solidFill>
                  <a:srgbClr val="C00000"/>
                </a:solidFill>
                <a:latin typeface="メイリオ" panose="020B0604030504040204" pitchFamily="50" charset="-128"/>
                <a:ea typeface="メイリオ" panose="020B0604030504040204" pitchFamily="50" charset="-128"/>
              </a:endParaRPr>
            </a:p>
          </p:txBody>
        </p:sp>
        <p:sp>
          <p:nvSpPr>
            <p:cNvPr id="36" name="正方形/長方形 35">
              <a:extLst>
                <a:ext uri="{FF2B5EF4-FFF2-40B4-BE49-F238E27FC236}">
                  <a16:creationId xmlns:a16="http://schemas.microsoft.com/office/drawing/2014/main" id="{10FA07B0-05DC-438B-BB9F-3E696A984D4F}"/>
                </a:ext>
              </a:extLst>
            </p:cNvPr>
            <p:cNvSpPr/>
            <p:nvPr/>
          </p:nvSpPr>
          <p:spPr>
            <a:xfrm>
              <a:off x="4896279" y="2733835"/>
              <a:ext cx="2439844" cy="921600"/>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t"/>
            <a:lstStyle/>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プログラミング教育者不足</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言語による変化</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ゲームによる依存症</a:t>
              </a:r>
            </a:p>
            <a:p>
              <a:endParaRPr lang="ja-JP" altLang="en-US" sz="1200" dirty="0">
                <a:solidFill>
                  <a:srgbClr val="C00000"/>
                </a:solidFill>
                <a:latin typeface="メイリオ" panose="020B0604030504040204" pitchFamily="50" charset="-128"/>
                <a:ea typeface="メイリオ" panose="020B0604030504040204" pitchFamily="50" charset="-128"/>
              </a:endParaRPr>
            </a:p>
            <a:p>
              <a:endParaRPr lang="ja-JP" altLang="en-US" sz="1200" dirty="0">
                <a:solidFill>
                  <a:srgbClr val="C00000"/>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89F9F603-E858-4269-A155-FD325A1CC7DE}"/>
                </a:ext>
              </a:extLst>
            </p:cNvPr>
            <p:cNvSpPr/>
            <p:nvPr/>
          </p:nvSpPr>
          <p:spPr>
            <a:xfrm>
              <a:off x="7370375" y="2733834"/>
              <a:ext cx="2439844" cy="921600"/>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t"/>
            <a:lstStyle/>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大学シーズの実用化</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医療介護費の増大</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自立支援への誘導</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省庁連携テーマ</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分散型の補助金</a:t>
              </a:r>
              <a:br>
                <a:rPr lang="ja-JP" altLang="en-US" sz="1200" dirty="0">
                  <a:solidFill>
                    <a:srgbClr val="C00000"/>
                  </a:solidFill>
                  <a:latin typeface="メイリオ" panose="020B0604030504040204" pitchFamily="50" charset="-128"/>
                  <a:ea typeface="メイリオ" panose="020B0604030504040204" pitchFamily="50" charset="-128"/>
                </a:rPr>
              </a:br>
              <a:endParaRPr lang="ja-JP" altLang="en-US" sz="1200" dirty="0">
                <a:solidFill>
                  <a:srgbClr val="C00000"/>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AD681618-1601-4CDC-88CD-DE40DB495919}"/>
                </a:ext>
              </a:extLst>
            </p:cNvPr>
            <p:cNvSpPr/>
            <p:nvPr/>
          </p:nvSpPr>
          <p:spPr>
            <a:xfrm>
              <a:off x="2754258" y="4702336"/>
              <a:ext cx="2116442" cy="1626028"/>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t"/>
            <a:lstStyle/>
            <a:p>
              <a:pPr marL="0" lvl="1" defTabSz="311150">
                <a:lnSpc>
                  <a:spcPct val="90000"/>
                </a:lnSpc>
                <a:spcBef>
                  <a:spcPct val="0"/>
                </a:spcBef>
                <a:spcAft>
                  <a:spcPct val="15000"/>
                </a:spcAft>
              </a:pPr>
              <a:endParaRPr kumimoji="1" lang="en-US" altLang="ja-JP" sz="1400" b="1" dirty="0">
                <a:latin typeface="メイリオ" panose="020B0604030504040204" pitchFamily="50" charset="-128"/>
                <a:ea typeface="メイリオ" panose="020B0604030504040204" pitchFamily="50" charset="-128"/>
              </a:endParaRP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自動化・半自動化</a:t>
              </a: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測定データ</a:t>
              </a: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遠隔指導</a:t>
              </a:r>
              <a:r>
                <a:rPr kumimoji="1" lang="en-US" altLang="ja-JP" sz="1400" b="1" dirty="0">
                  <a:latin typeface="メイリオ" panose="020B0604030504040204" pitchFamily="50" charset="-128"/>
                  <a:ea typeface="メイリオ" panose="020B0604030504040204" pitchFamily="50" charset="-128"/>
                </a:rPr>
                <a:t>(</a:t>
              </a:r>
              <a:r>
                <a:rPr kumimoji="1" lang="ja-JP" altLang="en-US" sz="1400" b="1" dirty="0">
                  <a:latin typeface="メイリオ" panose="020B0604030504040204" pitchFamily="50" charset="-128"/>
                  <a:ea typeface="メイリオ" panose="020B0604030504040204" pitchFamily="50" charset="-128"/>
                </a:rPr>
                <a:t>在宅雇用</a:t>
              </a:r>
              <a:r>
                <a:rPr kumimoji="1" lang="en-US" altLang="ja-JP" sz="1400" b="1" dirty="0">
                  <a:latin typeface="メイリオ" panose="020B0604030504040204" pitchFamily="50" charset="-128"/>
                  <a:ea typeface="メイリオ" panose="020B0604030504040204" pitchFamily="50" charset="-128"/>
                </a:rPr>
                <a:t>)</a:t>
              </a:r>
              <a:endParaRPr kumimoji="1" lang="ja-JP" altLang="en-US" sz="1400" b="1" dirty="0">
                <a:latin typeface="メイリオ" panose="020B0604030504040204" pitchFamily="50" charset="-128"/>
                <a:ea typeface="メイリオ" panose="020B0604030504040204" pitchFamily="50" charset="-128"/>
              </a:endParaRP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負荷軽減</a:t>
              </a:r>
            </a:p>
          </p:txBody>
        </p:sp>
        <p:sp>
          <p:nvSpPr>
            <p:cNvPr id="39" name="正方形/長方形 38">
              <a:extLst>
                <a:ext uri="{FF2B5EF4-FFF2-40B4-BE49-F238E27FC236}">
                  <a16:creationId xmlns:a16="http://schemas.microsoft.com/office/drawing/2014/main" id="{31718BD3-3CA7-4497-AE08-7A432A7FF1A7}"/>
                </a:ext>
              </a:extLst>
            </p:cNvPr>
            <p:cNvSpPr/>
            <p:nvPr/>
          </p:nvSpPr>
          <p:spPr>
            <a:xfrm>
              <a:off x="4896279" y="4702336"/>
              <a:ext cx="2439844" cy="1626028"/>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t"/>
            <a:lstStyle/>
            <a:p>
              <a:pPr marL="0" lvl="1" defTabSz="311150">
                <a:lnSpc>
                  <a:spcPct val="90000"/>
                </a:lnSpc>
                <a:spcBef>
                  <a:spcPct val="0"/>
                </a:spcBef>
                <a:spcAft>
                  <a:spcPct val="15000"/>
                </a:spcAft>
              </a:pPr>
              <a:endParaRPr kumimoji="1" lang="en-US" altLang="ja-JP" sz="1400" b="1" dirty="0">
                <a:latin typeface="メイリオ" panose="020B0604030504040204" pitchFamily="50" charset="-128"/>
                <a:ea typeface="メイリオ" panose="020B0604030504040204" pitchFamily="50" charset="-128"/>
              </a:endParaRP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ビックデータの研究</a:t>
              </a:r>
            </a:p>
            <a:p>
              <a:pPr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プログラミング教育</a:t>
              </a:r>
            </a:p>
            <a:p>
              <a:pPr marL="0" lvl="1" defTabSz="311150">
                <a:lnSpc>
                  <a:spcPct val="90000"/>
                </a:lnSpc>
                <a:spcBef>
                  <a:spcPct val="0"/>
                </a:spcBef>
                <a:spcAft>
                  <a:spcPct val="15000"/>
                </a:spcAft>
              </a:pPr>
              <a:r>
                <a:rPr kumimoji="1" lang="en-US" altLang="ja-JP" sz="1400" b="1" dirty="0">
                  <a:latin typeface="メイリオ" panose="020B0604030504040204" pitchFamily="50" charset="-128"/>
                  <a:ea typeface="メイリオ" panose="020B0604030504040204" pitchFamily="50" charset="-128"/>
                </a:rPr>
                <a:t>e</a:t>
              </a:r>
              <a:r>
                <a:rPr kumimoji="1" lang="ja-JP" altLang="en-US" sz="1400" b="1" dirty="0">
                  <a:latin typeface="メイリオ" panose="020B0604030504040204" pitchFamily="50" charset="-128"/>
                  <a:ea typeface="メイリオ" panose="020B0604030504040204" pitchFamily="50" charset="-128"/>
                </a:rPr>
                <a:t>スポーツ組み込み</a:t>
              </a:r>
            </a:p>
            <a:p>
              <a:pPr marL="0" lvl="1" defTabSz="311150">
                <a:lnSpc>
                  <a:spcPct val="90000"/>
                </a:lnSpc>
                <a:spcBef>
                  <a:spcPct val="0"/>
                </a:spcBef>
                <a:spcAft>
                  <a:spcPct val="15000"/>
                </a:spcAft>
              </a:pPr>
              <a:r>
                <a:rPr kumimoji="1" lang="en-US" altLang="ja-JP" sz="1400" b="1" dirty="0">
                  <a:latin typeface="メイリオ" panose="020B0604030504040204" pitchFamily="50" charset="-128"/>
                  <a:ea typeface="メイリオ" panose="020B0604030504040204" pitchFamily="50" charset="-128"/>
                </a:rPr>
                <a:t>AI</a:t>
              </a:r>
              <a:r>
                <a:rPr kumimoji="1" lang="ja-JP" altLang="en-US" sz="1400" b="1" dirty="0">
                  <a:latin typeface="メイリオ" panose="020B0604030504040204" pitchFamily="50" charset="-128"/>
                  <a:ea typeface="メイリオ" panose="020B0604030504040204" pitchFamily="50" charset="-128"/>
                </a:rPr>
                <a:t>の構築</a:t>
              </a: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コンテンツの参加</a:t>
              </a: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知識の競争</a:t>
              </a:r>
              <a:endParaRPr kumimoji="1" lang="ja-JP" altLang="en-US" sz="1400" b="1" dirty="0"/>
            </a:p>
          </p:txBody>
        </p:sp>
        <p:sp>
          <p:nvSpPr>
            <p:cNvPr id="40" name="正方形/長方形 39">
              <a:extLst>
                <a:ext uri="{FF2B5EF4-FFF2-40B4-BE49-F238E27FC236}">
                  <a16:creationId xmlns:a16="http://schemas.microsoft.com/office/drawing/2014/main" id="{95A21D5D-16A0-457A-A28B-7FFFA45423C1}"/>
                </a:ext>
              </a:extLst>
            </p:cNvPr>
            <p:cNvSpPr/>
            <p:nvPr/>
          </p:nvSpPr>
          <p:spPr>
            <a:xfrm>
              <a:off x="497957" y="4702336"/>
              <a:ext cx="2224680" cy="1626028"/>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t"/>
            <a:lstStyle/>
            <a:p>
              <a:pPr marL="0" lvl="1" defTabSz="311150">
                <a:lnSpc>
                  <a:spcPct val="90000"/>
                </a:lnSpc>
                <a:spcBef>
                  <a:spcPct val="0"/>
                </a:spcBef>
                <a:spcAft>
                  <a:spcPct val="15000"/>
                </a:spcAft>
              </a:pPr>
              <a:endParaRPr kumimoji="1" lang="en-US" altLang="ja-JP" sz="1400" b="1" dirty="0">
                <a:latin typeface="メイリオ" panose="020B0604030504040204" pitchFamily="50" charset="-128"/>
                <a:ea typeface="メイリオ" panose="020B0604030504040204" pitchFamily="50" charset="-128"/>
              </a:endParaRP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デバイス機器との連携</a:t>
              </a: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共通プロトコル</a:t>
              </a: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連携技術の競争</a:t>
              </a:r>
              <a:endParaRPr kumimoji="1" lang="en-US" altLang="ja-JP" sz="1400" b="1" dirty="0">
                <a:latin typeface="メイリオ" panose="020B0604030504040204" pitchFamily="50" charset="-128"/>
                <a:ea typeface="メイリオ" panose="020B0604030504040204" pitchFamily="50" charset="-128"/>
              </a:endParaRPr>
            </a:p>
            <a:p>
              <a:pPr marL="0" lvl="1" defTabSz="311150">
                <a:lnSpc>
                  <a:spcPct val="90000"/>
                </a:lnSpc>
                <a:spcBef>
                  <a:spcPct val="0"/>
                </a:spcBef>
                <a:spcAft>
                  <a:spcPct val="15000"/>
                </a:spcAft>
              </a:pPr>
              <a:r>
                <a:rPr lang="ja-JP" altLang="en-US" sz="1400" b="1" dirty="0">
                  <a:latin typeface="メイリオ" panose="020B0604030504040204" pitchFamily="50" charset="-128"/>
                  <a:ea typeface="メイリオ" panose="020B0604030504040204" pitchFamily="50" charset="-128"/>
                </a:rPr>
                <a:t>介護ロボットとの連動</a:t>
              </a:r>
              <a:endParaRPr lang="ja-JP" altLang="en-US" sz="1400" b="1" dirty="0">
                <a:solidFill>
                  <a:srgbClr val="0064C8"/>
                </a:solidFill>
                <a:latin typeface="メイリオ" panose="020B0604030504040204" pitchFamily="50" charset="-128"/>
                <a:ea typeface="メイリオ" panose="020B0604030504040204" pitchFamily="50" charset="-128"/>
              </a:endParaRPr>
            </a:p>
            <a:p>
              <a:endParaRPr lang="ja-JP" altLang="en-US" sz="1200" dirty="0">
                <a:solidFill>
                  <a:srgbClr val="0064C8"/>
                </a:solidFill>
                <a:latin typeface="メイリオ" panose="020B0604030504040204" pitchFamily="50" charset="-128"/>
                <a:ea typeface="メイリオ" panose="020B0604030504040204" pitchFamily="50" charset="-128"/>
              </a:endParaRPr>
            </a:p>
          </p:txBody>
        </p:sp>
        <p:sp>
          <p:nvSpPr>
            <p:cNvPr id="41" name="正方形/長方形 40">
              <a:extLst>
                <a:ext uri="{FF2B5EF4-FFF2-40B4-BE49-F238E27FC236}">
                  <a16:creationId xmlns:a16="http://schemas.microsoft.com/office/drawing/2014/main" id="{C19E644A-EECD-4DBD-A32C-25D4528DD0D4}"/>
                </a:ext>
              </a:extLst>
            </p:cNvPr>
            <p:cNvSpPr/>
            <p:nvPr/>
          </p:nvSpPr>
          <p:spPr>
            <a:xfrm>
              <a:off x="7370375" y="4702336"/>
              <a:ext cx="2439844" cy="1626028"/>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t"/>
            <a:lstStyle/>
            <a:p>
              <a:pPr marL="0" lvl="1" defTabSz="311150">
                <a:lnSpc>
                  <a:spcPct val="90000"/>
                </a:lnSpc>
                <a:spcBef>
                  <a:spcPct val="0"/>
                </a:spcBef>
                <a:spcAft>
                  <a:spcPct val="15000"/>
                </a:spcAft>
              </a:pPr>
              <a:endParaRPr kumimoji="1" lang="en-US" altLang="ja-JP" sz="1400" b="1" dirty="0">
                <a:latin typeface="メイリオ" panose="020B0604030504040204" pitchFamily="50" charset="-128"/>
                <a:ea typeface="メイリオ" panose="020B0604030504040204" pitchFamily="50" charset="-128"/>
              </a:endParaRP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介護医療保険負担軽減</a:t>
              </a: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地域未病モデル</a:t>
              </a: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連携機関</a:t>
              </a:r>
            </a:p>
            <a:p>
              <a:pPr marL="0" lvl="1" defTabSz="311150">
                <a:lnSpc>
                  <a:spcPct val="90000"/>
                </a:lnSpc>
                <a:spcBef>
                  <a:spcPct val="0"/>
                </a:spcBef>
                <a:spcAft>
                  <a:spcPct val="15000"/>
                </a:spcAft>
              </a:pPr>
              <a:r>
                <a:rPr kumimoji="1" lang="ja-JP" altLang="en-US" sz="1400" b="1" dirty="0">
                  <a:latin typeface="メイリオ" panose="020B0604030504040204" pitchFamily="50" charset="-128"/>
                  <a:ea typeface="メイリオ" panose="020B0604030504040204" pitchFamily="50" charset="-128"/>
                </a:rPr>
                <a:t>連携力の競争</a:t>
              </a:r>
              <a:endParaRPr lang="ja-JP" altLang="en-US" b="1" dirty="0"/>
            </a:p>
          </p:txBody>
        </p:sp>
        <p:sp>
          <p:nvSpPr>
            <p:cNvPr id="42" name="テキスト ボックス 41">
              <a:extLst>
                <a:ext uri="{FF2B5EF4-FFF2-40B4-BE49-F238E27FC236}">
                  <a16:creationId xmlns:a16="http://schemas.microsoft.com/office/drawing/2014/main" id="{F79370D0-0F35-4848-94BF-1E98DA165A15}"/>
                </a:ext>
              </a:extLst>
            </p:cNvPr>
            <p:cNvSpPr txBox="1"/>
            <p:nvPr/>
          </p:nvSpPr>
          <p:spPr>
            <a:xfrm>
              <a:off x="31074" y="2738530"/>
              <a:ext cx="411501" cy="917154"/>
            </a:xfrm>
            <a:prstGeom prst="rect">
              <a:avLst/>
            </a:prstGeom>
            <a:solidFill>
              <a:srgbClr val="4F81BD"/>
            </a:solidFill>
            <a:ln>
              <a:noFill/>
            </a:ln>
          </p:spPr>
          <p:style>
            <a:lnRef idx="2">
              <a:schemeClr val="dk1"/>
            </a:lnRef>
            <a:fillRef idx="1">
              <a:schemeClr val="lt1"/>
            </a:fillRef>
            <a:effectRef idx="0">
              <a:schemeClr val="dk1"/>
            </a:effectRef>
            <a:fontRef idx="minor">
              <a:schemeClr val="dk1"/>
            </a:fontRef>
          </p:style>
          <p:txBody>
            <a:bodyPr vert="eaVert" wrap="square" rtlCol="0" anchor="ctr">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課題</a:t>
              </a:r>
            </a:p>
          </p:txBody>
        </p:sp>
        <p:sp>
          <p:nvSpPr>
            <p:cNvPr id="43" name="テキスト ボックス 42">
              <a:extLst>
                <a:ext uri="{FF2B5EF4-FFF2-40B4-BE49-F238E27FC236}">
                  <a16:creationId xmlns:a16="http://schemas.microsoft.com/office/drawing/2014/main" id="{E7001FB9-753C-432E-B6FE-2E13D5B49ACC}"/>
                </a:ext>
              </a:extLst>
            </p:cNvPr>
            <p:cNvSpPr txBox="1"/>
            <p:nvPr/>
          </p:nvSpPr>
          <p:spPr>
            <a:xfrm>
              <a:off x="62728" y="4702337"/>
              <a:ext cx="379847" cy="1626027"/>
            </a:xfrm>
            <a:prstGeom prst="rect">
              <a:avLst/>
            </a:prstGeom>
            <a:solidFill>
              <a:srgbClr val="4F81BD"/>
            </a:solidFill>
            <a:ln>
              <a:noFill/>
            </a:ln>
          </p:spPr>
          <p:style>
            <a:lnRef idx="2">
              <a:schemeClr val="dk1"/>
            </a:lnRef>
            <a:fillRef idx="1">
              <a:schemeClr val="lt1"/>
            </a:fillRef>
            <a:effectRef idx="0">
              <a:schemeClr val="dk1"/>
            </a:effectRef>
            <a:fontRef idx="minor">
              <a:schemeClr val="dk1"/>
            </a:fontRef>
          </p:style>
          <p:txBody>
            <a:bodyPr vert="eaVert" wrap="square" rtlCol="0" anchor="ctr">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アウトカム</a:t>
              </a:r>
            </a:p>
          </p:txBody>
        </p:sp>
        <p:sp>
          <p:nvSpPr>
            <p:cNvPr id="44" name="正方形/長方形 43">
              <a:extLst>
                <a:ext uri="{FF2B5EF4-FFF2-40B4-BE49-F238E27FC236}">
                  <a16:creationId xmlns:a16="http://schemas.microsoft.com/office/drawing/2014/main" id="{8C435508-0D61-41A2-A6F6-8B5D563BB743}"/>
                </a:ext>
              </a:extLst>
            </p:cNvPr>
            <p:cNvSpPr/>
            <p:nvPr/>
          </p:nvSpPr>
          <p:spPr bwMode="auto">
            <a:xfrm>
              <a:off x="2729620" y="2438137"/>
              <a:ext cx="2160000" cy="274445"/>
            </a:xfrm>
            <a:prstGeom prst="rect">
              <a:avLst/>
            </a:prstGeom>
            <a:solidFill>
              <a:srgbClr val="0098D0"/>
            </a:solidFill>
            <a:ln w="19050">
              <a:solidFill>
                <a:schemeClr val="bg1"/>
              </a:solidFill>
              <a:miter lim="800000"/>
              <a:headEnd/>
              <a:tailEnd/>
            </a:ln>
            <a:effectLst/>
          </p:spPr>
          <p:txBody>
            <a:bodyPr wrap="none"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福祉（医療連動）</a:t>
              </a:r>
            </a:p>
          </p:txBody>
        </p:sp>
        <p:sp>
          <p:nvSpPr>
            <p:cNvPr id="45" name="正方形/長方形 44">
              <a:extLst>
                <a:ext uri="{FF2B5EF4-FFF2-40B4-BE49-F238E27FC236}">
                  <a16:creationId xmlns:a16="http://schemas.microsoft.com/office/drawing/2014/main" id="{B1CC5D84-E881-495C-B275-4075BE4195AF}"/>
                </a:ext>
              </a:extLst>
            </p:cNvPr>
            <p:cNvSpPr/>
            <p:nvPr/>
          </p:nvSpPr>
          <p:spPr>
            <a:xfrm>
              <a:off x="497957" y="2733835"/>
              <a:ext cx="2224680" cy="921600"/>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t"/>
            <a:lstStyle/>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従業員の健康管理</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雇用問題</a:t>
              </a:r>
            </a:p>
            <a:p>
              <a:pPr marL="171450" indent="-171450">
                <a:buFont typeface="Wingdings" panose="05000000000000000000" pitchFamily="2" charset="2"/>
                <a:buChar char="l"/>
              </a:pPr>
              <a:r>
                <a:rPr lang="en-US" altLang="ja-JP" sz="1200" dirty="0">
                  <a:solidFill>
                    <a:schemeClr val="tx1"/>
                  </a:solidFill>
                  <a:latin typeface="メイリオ" panose="020B0604030504040204" pitchFamily="50" charset="-128"/>
                  <a:ea typeface="メイリオ" panose="020B0604030504040204" pitchFamily="50" charset="-128"/>
                </a:rPr>
                <a:t>IoT</a:t>
              </a:r>
              <a:r>
                <a:rPr lang="ja-JP" altLang="en-US" sz="1200" dirty="0">
                  <a:solidFill>
                    <a:schemeClr val="tx1"/>
                  </a:solidFill>
                  <a:latin typeface="メイリオ" panose="020B0604030504040204" pitchFamily="50" charset="-128"/>
                  <a:ea typeface="メイリオ" panose="020B0604030504040204" pitchFamily="50" charset="-128"/>
                </a:rPr>
                <a:t>や</a:t>
              </a:r>
              <a:r>
                <a:rPr lang="en-US" altLang="ja-JP" sz="1200" dirty="0">
                  <a:solidFill>
                    <a:schemeClr val="tx1"/>
                  </a:solidFill>
                  <a:latin typeface="メイリオ" panose="020B0604030504040204" pitchFamily="50" charset="-128"/>
                  <a:ea typeface="メイリオ" panose="020B0604030504040204" pitchFamily="50" charset="-128"/>
                </a:rPr>
                <a:t>AI</a:t>
              </a:r>
              <a:r>
                <a:rPr lang="ja-JP" altLang="en-US" sz="1200" dirty="0">
                  <a:solidFill>
                    <a:schemeClr val="tx1"/>
                  </a:solidFill>
                  <a:latin typeface="メイリオ" panose="020B0604030504040204" pitchFamily="50" charset="-128"/>
                  <a:ea typeface="メイリオ" panose="020B0604030504040204" pitchFamily="50" charset="-128"/>
                </a:rPr>
                <a:t>・ヘルスケア事業への取組課題</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実用化への課題</a:t>
              </a:r>
            </a:p>
          </p:txBody>
        </p:sp>
        <p:sp>
          <p:nvSpPr>
            <p:cNvPr id="46" name="正方形/長方形 45">
              <a:extLst>
                <a:ext uri="{FF2B5EF4-FFF2-40B4-BE49-F238E27FC236}">
                  <a16:creationId xmlns:a16="http://schemas.microsoft.com/office/drawing/2014/main" id="{3FBCC933-AE4F-428B-B347-03E17A1B9816}"/>
                </a:ext>
              </a:extLst>
            </p:cNvPr>
            <p:cNvSpPr/>
            <p:nvPr/>
          </p:nvSpPr>
          <p:spPr bwMode="auto">
            <a:xfrm>
              <a:off x="497957" y="2438137"/>
              <a:ext cx="2224680" cy="274445"/>
            </a:xfrm>
            <a:prstGeom prst="rect">
              <a:avLst/>
            </a:prstGeom>
            <a:solidFill>
              <a:srgbClr val="0098D0"/>
            </a:solidFill>
            <a:ln w="19050">
              <a:solidFill>
                <a:schemeClr val="bg1"/>
              </a:solidFill>
              <a:miter lim="800000"/>
              <a:headEnd/>
              <a:tailEnd/>
            </a:ln>
            <a:effectLst/>
          </p:spPr>
          <p:txBody>
            <a:bodyPr wrap="none"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企業（技術連動）</a:t>
              </a:r>
            </a:p>
          </p:txBody>
        </p:sp>
        <p:sp>
          <p:nvSpPr>
            <p:cNvPr id="47" name="正方形/長方形 46">
              <a:extLst>
                <a:ext uri="{FF2B5EF4-FFF2-40B4-BE49-F238E27FC236}">
                  <a16:creationId xmlns:a16="http://schemas.microsoft.com/office/drawing/2014/main" id="{676CEB19-0C09-46AC-AD2E-02502B55BF38}"/>
                </a:ext>
              </a:extLst>
            </p:cNvPr>
            <p:cNvSpPr/>
            <p:nvPr/>
          </p:nvSpPr>
          <p:spPr bwMode="auto">
            <a:xfrm>
              <a:off x="4896602" y="2438137"/>
              <a:ext cx="2466790" cy="274445"/>
            </a:xfrm>
            <a:prstGeom prst="rect">
              <a:avLst/>
            </a:prstGeom>
            <a:solidFill>
              <a:srgbClr val="0098D0"/>
            </a:solidFill>
            <a:ln w="19050">
              <a:solidFill>
                <a:schemeClr val="bg1"/>
              </a:solidFill>
              <a:miter lim="800000"/>
              <a:headEnd/>
              <a:tailEnd/>
            </a:ln>
            <a:effectLst/>
          </p:spPr>
          <p:txBody>
            <a:bodyPr wrap="none"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教育（研究連動）</a:t>
              </a:r>
            </a:p>
          </p:txBody>
        </p:sp>
        <p:sp>
          <p:nvSpPr>
            <p:cNvPr id="48" name="正方形/長方形 47">
              <a:extLst>
                <a:ext uri="{FF2B5EF4-FFF2-40B4-BE49-F238E27FC236}">
                  <a16:creationId xmlns:a16="http://schemas.microsoft.com/office/drawing/2014/main" id="{66E4E6B4-B91F-4E64-8A8A-FCD16AADEC6A}"/>
                </a:ext>
              </a:extLst>
            </p:cNvPr>
            <p:cNvSpPr/>
            <p:nvPr/>
          </p:nvSpPr>
          <p:spPr bwMode="auto">
            <a:xfrm>
              <a:off x="7370375" y="2438137"/>
              <a:ext cx="2439844" cy="274445"/>
            </a:xfrm>
            <a:prstGeom prst="rect">
              <a:avLst/>
            </a:prstGeom>
            <a:solidFill>
              <a:srgbClr val="0098D0"/>
            </a:solidFill>
            <a:ln w="19050">
              <a:solidFill>
                <a:schemeClr val="bg1"/>
              </a:solidFill>
              <a:miter lim="800000"/>
              <a:headEnd/>
              <a:tailEnd/>
            </a:ln>
            <a:effectLst/>
          </p:spPr>
          <p:txBody>
            <a:bodyPr wrap="none"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自治体（国際連動）</a:t>
              </a:r>
            </a:p>
          </p:txBody>
        </p:sp>
        <p:sp>
          <p:nvSpPr>
            <p:cNvPr id="49" name="正方形/長方形 48">
              <a:extLst>
                <a:ext uri="{FF2B5EF4-FFF2-40B4-BE49-F238E27FC236}">
                  <a16:creationId xmlns:a16="http://schemas.microsoft.com/office/drawing/2014/main" id="{9D686DDF-7F26-484F-8F9D-877C0F9E8D68}"/>
                </a:ext>
              </a:extLst>
            </p:cNvPr>
            <p:cNvSpPr/>
            <p:nvPr/>
          </p:nvSpPr>
          <p:spPr>
            <a:xfrm>
              <a:off x="2754258" y="3676686"/>
              <a:ext cx="2116442" cy="1004400"/>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t"/>
            <a:lstStyle/>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利用者や家族</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スタッフ</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医者・専門家</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自助・互助の仕組み</a:t>
              </a:r>
            </a:p>
          </p:txBody>
        </p:sp>
        <p:sp>
          <p:nvSpPr>
            <p:cNvPr id="50" name="正方形/長方形 49">
              <a:extLst>
                <a:ext uri="{FF2B5EF4-FFF2-40B4-BE49-F238E27FC236}">
                  <a16:creationId xmlns:a16="http://schemas.microsoft.com/office/drawing/2014/main" id="{993F8CC0-9676-4CA7-9A13-3D595CD9E163}"/>
                </a:ext>
              </a:extLst>
            </p:cNvPr>
            <p:cNvSpPr/>
            <p:nvPr/>
          </p:nvSpPr>
          <p:spPr>
            <a:xfrm>
              <a:off x="4896279" y="3676686"/>
              <a:ext cx="2439844" cy="1004400"/>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t"/>
            <a:lstStyle/>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プログラミング教育</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文化活動等の社会活用</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レクリエーション活動</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コンテストの参加</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研究とシーズ活用</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5ADB99AF-B69F-4ED5-ADAD-C69D7598B87A}"/>
                </a:ext>
              </a:extLst>
            </p:cNvPr>
            <p:cNvSpPr/>
            <p:nvPr/>
          </p:nvSpPr>
          <p:spPr>
            <a:xfrm>
              <a:off x="7370375" y="3676685"/>
              <a:ext cx="2439844" cy="1004400"/>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t"/>
            <a:lstStyle/>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文科省・経産省・厚労省の連携</a:t>
              </a:r>
              <a:r>
                <a:rPr lang="en-US" altLang="ja-JP" sz="1200" dirty="0">
                  <a:solidFill>
                    <a:schemeClr val="tx1"/>
                  </a:solidFill>
                  <a:latin typeface="メイリオ" panose="020B0604030504040204" pitchFamily="50" charset="-128"/>
                  <a:ea typeface="メイリオ" panose="020B0604030504040204" pitchFamily="50" charset="-128"/>
                </a:rPr>
                <a:t>/NEDO/AMED/JST</a:t>
              </a:r>
              <a:endParaRPr lang="ja-JP" altLang="en-US"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国家プロジェクト</a:t>
              </a:r>
              <a:r>
                <a:rPr lang="en-US" altLang="ja-JP" sz="1200" dirty="0">
                  <a:solidFill>
                    <a:schemeClr val="tx1"/>
                  </a:solidFill>
                  <a:latin typeface="メイリオ" panose="020B0604030504040204" pitchFamily="50" charset="-128"/>
                  <a:ea typeface="メイリオ" panose="020B0604030504040204" pitchFamily="50" charset="-128"/>
                </a:rPr>
                <a:t>/SDGs</a:t>
              </a:r>
              <a:endParaRPr lang="ja-JP" altLang="en-US"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福祉教育インフラの基盤</a:t>
              </a:r>
              <a:br>
                <a:rPr lang="en-US" altLang="ja-JP" sz="1200" dirty="0">
                  <a:solidFill>
                    <a:schemeClr val="tx1"/>
                  </a:solidFill>
                  <a:latin typeface="メイリオ" panose="020B0604030504040204" pitchFamily="50" charset="-128"/>
                  <a:ea typeface="メイリオ" panose="020B0604030504040204" pitchFamily="50" charset="-128"/>
                </a:rPr>
              </a:b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52" name="正方形/長方形 51">
              <a:extLst>
                <a:ext uri="{FF2B5EF4-FFF2-40B4-BE49-F238E27FC236}">
                  <a16:creationId xmlns:a16="http://schemas.microsoft.com/office/drawing/2014/main" id="{46D756C7-4EEA-4DC3-8CA1-424CA5EAAB14}"/>
                </a:ext>
              </a:extLst>
            </p:cNvPr>
            <p:cNvSpPr/>
            <p:nvPr/>
          </p:nvSpPr>
          <p:spPr>
            <a:xfrm>
              <a:off x="497957" y="3676685"/>
              <a:ext cx="2224680" cy="1004400"/>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t"/>
            <a:lstStyle/>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従業員の健康管理</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地域でのイベント活用</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ヘルスケア事業へ参加</a:t>
              </a:r>
            </a:p>
            <a:p>
              <a:endParaRPr lang="ja-JP" altLang="en-US" sz="1200" dirty="0">
                <a:solidFill>
                  <a:schemeClr val="tx1"/>
                </a:solidFill>
                <a:latin typeface="メイリオ" panose="020B0604030504040204" pitchFamily="50" charset="-128"/>
                <a:ea typeface="メイリオ" panose="020B0604030504040204" pitchFamily="50" charset="-128"/>
              </a:endParaRPr>
            </a:p>
            <a:p>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7D791FFD-31D4-41DA-8473-4B9607577DAA}"/>
                </a:ext>
              </a:extLst>
            </p:cNvPr>
            <p:cNvSpPr txBox="1"/>
            <p:nvPr/>
          </p:nvSpPr>
          <p:spPr>
            <a:xfrm>
              <a:off x="62728" y="3685137"/>
              <a:ext cx="379847" cy="987747"/>
            </a:xfrm>
            <a:prstGeom prst="rect">
              <a:avLst/>
            </a:prstGeom>
            <a:solidFill>
              <a:srgbClr val="4F81BD"/>
            </a:solidFill>
            <a:ln>
              <a:noFill/>
            </a:ln>
          </p:spPr>
          <p:style>
            <a:lnRef idx="2">
              <a:schemeClr val="dk1"/>
            </a:lnRef>
            <a:fillRef idx="1">
              <a:schemeClr val="lt1"/>
            </a:fillRef>
            <a:effectRef idx="0">
              <a:schemeClr val="dk1"/>
            </a:effectRef>
            <a:fontRef idx="minor">
              <a:schemeClr val="dk1"/>
            </a:fontRef>
          </p:style>
          <p:txBody>
            <a:bodyPr vert="eaVert" wrap="square" rtlCol="0" anchor="ctr">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利用方法</a:t>
              </a:r>
            </a:p>
          </p:txBody>
        </p:sp>
      </p:grpSp>
      <p:sp>
        <p:nvSpPr>
          <p:cNvPr id="56" name="コンテンツ プレースホルダー 2">
            <a:extLst>
              <a:ext uri="{FF2B5EF4-FFF2-40B4-BE49-F238E27FC236}">
                <a16:creationId xmlns:a16="http://schemas.microsoft.com/office/drawing/2014/main" id="{CD600B67-5B14-4AD7-B6CE-36DA2D020DC9}"/>
              </a:ext>
            </a:extLst>
          </p:cNvPr>
          <p:cNvSpPr txBox="1">
            <a:spLocks/>
          </p:cNvSpPr>
          <p:nvPr/>
        </p:nvSpPr>
        <p:spPr>
          <a:xfrm>
            <a:off x="879814" y="683990"/>
            <a:ext cx="8321082" cy="494296"/>
          </a:xfrm>
          <a:prstGeom prst="rect">
            <a:avLst/>
          </a:prstGeom>
          <a:noFill/>
          <a:ln w="19050">
            <a:noFill/>
          </a:ln>
          <a:effectLst>
            <a:glow rad="63500">
              <a:schemeClr val="accent1">
                <a:satMod val="175000"/>
                <a:alpha val="40000"/>
              </a:schemeClr>
            </a:glow>
          </a:effectLst>
        </p:spPr>
        <p:txBody>
          <a:bodyPr vert="horz" lIns="91440" tIns="45720" rIns="91440" bIns="45720" rtlCol="0" anchor="t">
            <a:norm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fontAlgn="base">
              <a:spcBef>
                <a:spcPct val="0"/>
              </a:spcBef>
              <a:buNone/>
            </a:pPr>
            <a:r>
              <a:rPr lang="ja-JP" altLang="en-US" sz="1600" dirty="0">
                <a:latin typeface="メイリオ" panose="020B0604030504040204" pitchFamily="50" charset="-128"/>
                <a:ea typeface="メイリオ" panose="020B0604030504040204" pitchFamily="50" charset="-128"/>
              </a:rPr>
              <a:t>企業・福祉・教育・自治体機関が健康維持・未病対策・教育を連動していく</a:t>
            </a:r>
            <a:endParaRPr lang="en-US" altLang="ja-JP"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70969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86C00ADE-630B-46C0-BF42-50D049651D09}"/>
              </a:ext>
            </a:extLst>
          </p:cNvPr>
          <p:cNvCxnSpPr/>
          <p:nvPr/>
        </p:nvCxnSpPr>
        <p:spPr>
          <a:xfrm>
            <a:off x="6484887" y="825689"/>
            <a:ext cx="0" cy="5640013"/>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62C1DD7C-60AC-4C82-B3B5-318A8CC2726B}"/>
              </a:ext>
            </a:extLst>
          </p:cNvPr>
          <p:cNvCxnSpPr/>
          <p:nvPr/>
        </p:nvCxnSpPr>
        <p:spPr>
          <a:xfrm>
            <a:off x="8139027" y="825689"/>
            <a:ext cx="0" cy="5640013"/>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1875B4BB-5B20-44EE-9ED7-5C6AF9F6DE16}"/>
              </a:ext>
            </a:extLst>
          </p:cNvPr>
          <p:cNvPicPr>
            <a:picLocks noChangeAspect="1"/>
          </p:cNvPicPr>
          <p:nvPr/>
        </p:nvPicPr>
        <p:blipFill>
          <a:blip r:embed="rId2"/>
          <a:stretch>
            <a:fillRect/>
          </a:stretch>
        </p:blipFill>
        <p:spPr>
          <a:xfrm>
            <a:off x="0" y="2197"/>
            <a:ext cx="9906000" cy="632500"/>
          </a:xfrm>
          <a:prstGeom prst="rect">
            <a:avLst/>
          </a:prstGeom>
        </p:spPr>
      </p:pic>
      <p:sp>
        <p:nvSpPr>
          <p:cNvPr id="38" name="矢印: 右 37">
            <a:extLst>
              <a:ext uri="{FF2B5EF4-FFF2-40B4-BE49-F238E27FC236}">
                <a16:creationId xmlns:a16="http://schemas.microsoft.com/office/drawing/2014/main" id="{ABCE3C82-FB5F-4F20-801F-8D5DBFDDC159}"/>
              </a:ext>
            </a:extLst>
          </p:cNvPr>
          <p:cNvSpPr/>
          <p:nvPr/>
        </p:nvSpPr>
        <p:spPr>
          <a:xfrm>
            <a:off x="1543137" y="3293683"/>
            <a:ext cx="293190" cy="58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BCA0D96-CA85-4146-B1BA-A0CC72FF4001}"/>
              </a:ext>
            </a:extLst>
          </p:cNvPr>
          <p:cNvSpPr/>
          <p:nvPr/>
        </p:nvSpPr>
        <p:spPr>
          <a:xfrm>
            <a:off x="983002" y="102254"/>
            <a:ext cx="6798258" cy="461665"/>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ロジックモデル</a:t>
            </a:r>
            <a:endParaRPr lang="en-US" altLang="ja-JP" b="1" dirty="0">
              <a:solidFill>
                <a:schemeClr val="bg1"/>
              </a:solidFill>
              <a:latin typeface="メイリオ" panose="020B0604030504040204" pitchFamily="50" charset="-128"/>
              <a:ea typeface="メイリオ" panose="020B0604030504040204" pitchFamily="50" charset="-128"/>
            </a:endParaRPr>
          </a:p>
        </p:txBody>
      </p:sp>
      <p:pic>
        <p:nvPicPr>
          <p:cNvPr id="22" name="Picture 4" descr="C:\Users\sasaki\Desktop\下.png">
            <a:extLst>
              <a:ext uri="{FF2B5EF4-FFF2-40B4-BE49-F238E27FC236}">
                <a16:creationId xmlns:a16="http://schemas.microsoft.com/office/drawing/2014/main" id="{779FE0AD-A824-4570-9E87-8FF196D10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42706"/>
            <a:ext cx="9900000" cy="111699"/>
          </a:xfrm>
          <a:prstGeom prst="rect">
            <a:avLst/>
          </a:prstGeom>
          <a:noFill/>
          <a:extLst>
            <a:ext uri="{909E8E84-426E-40DD-AFC4-6F175D3DCCD1}">
              <a14:hiddenFill xmlns:a14="http://schemas.microsoft.com/office/drawing/2010/main">
                <a:solidFill>
                  <a:srgbClr val="FFFFFF"/>
                </a:solidFill>
              </a14:hiddenFill>
            </a:ext>
          </a:extLst>
        </p:spPr>
      </p:pic>
      <p:sp>
        <p:nvSpPr>
          <p:cNvPr id="48" name="スライド番号プレースホルダー 2">
            <a:extLst>
              <a:ext uri="{FF2B5EF4-FFF2-40B4-BE49-F238E27FC236}">
                <a16:creationId xmlns:a16="http://schemas.microsoft.com/office/drawing/2014/main" id="{4588A5C7-78B7-499D-8957-3378F30BA00D}"/>
              </a:ext>
            </a:extLst>
          </p:cNvPr>
          <p:cNvSpPr>
            <a:spLocks noGrp="1"/>
          </p:cNvSpPr>
          <p:nvPr>
            <p:ph type="sldNum" sz="quarter" idx="12"/>
          </p:nvPr>
        </p:nvSpPr>
        <p:spPr>
          <a:xfrm>
            <a:off x="18907903" y="6538073"/>
            <a:ext cx="453489" cy="365125"/>
          </a:xfrm>
        </p:spPr>
        <p:txBody>
          <a:bodyPr/>
          <a:lstStyle/>
          <a:p>
            <a:fld id="{D9550142-B990-490A-A107-ED7302A7FD52}" type="slidenum">
              <a:rPr kumimoji="1" lang="ja-JP" altLang="en-US" smtClean="0"/>
              <a:t>7</a:t>
            </a:fld>
            <a:endParaRPr kumimoji="1" lang="ja-JP" altLang="en-US" dirty="0"/>
          </a:p>
        </p:txBody>
      </p:sp>
      <p:sp>
        <p:nvSpPr>
          <p:cNvPr id="62" name="楕円 61">
            <a:extLst>
              <a:ext uri="{FF2B5EF4-FFF2-40B4-BE49-F238E27FC236}">
                <a16:creationId xmlns:a16="http://schemas.microsoft.com/office/drawing/2014/main" id="{6599A68C-4546-4145-ACC4-90591E54BFDA}"/>
              </a:ext>
            </a:extLst>
          </p:cNvPr>
          <p:cNvSpPr/>
          <p:nvPr/>
        </p:nvSpPr>
        <p:spPr>
          <a:xfrm>
            <a:off x="18287069" y="1296486"/>
            <a:ext cx="686059" cy="498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メイリオ" panose="020B0604030504040204" pitchFamily="50" charset="-128"/>
                <a:ea typeface="メイリオ" panose="020B0604030504040204" pitchFamily="50" charset="-128"/>
              </a:rPr>
              <a:t>測定</a:t>
            </a:r>
          </a:p>
        </p:txBody>
      </p:sp>
      <p:sp>
        <p:nvSpPr>
          <p:cNvPr id="69" name="楕円 68">
            <a:extLst>
              <a:ext uri="{FF2B5EF4-FFF2-40B4-BE49-F238E27FC236}">
                <a16:creationId xmlns:a16="http://schemas.microsoft.com/office/drawing/2014/main" id="{11CEF4A7-EBD2-4AD9-BF98-EA02F7EB9DB6}"/>
              </a:ext>
            </a:extLst>
          </p:cNvPr>
          <p:cNvSpPr/>
          <p:nvPr/>
        </p:nvSpPr>
        <p:spPr>
          <a:xfrm>
            <a:off x="18287069" y="3909098"/>
            <a:ext cx="686059" cy="498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メイリオ" panose="020B0604030504040204" pitchFamily="50" charset="-128"/>
                <a:ea typeface="メイリオ" panose="020B0604030504040204" pitchFamily="50" charset="-128"/>
              </a:rPr>
              <a:t>教育</a:t>
            </a:r>
          </a:p>
        </p:txBody>
      </p:sp>
      <p:sp>
        <p:nvSpPr>
          <p:cNvPr id="4" name="正方形/長方形 3">
            <a:extLst>
              <a:ext uri="{FF2B5EF4-FFF2-40B4-BE49-F238E27FC236}">
                <a16:creationId xmlns:a16="http://schemas.microsoft.com/office/drawing/2014/main" id="{21C98567-FCBF-47F8-AE4C-BF0AB5E3EBF1}"/>
              </a:ext>
            </a:extLst>
          </p:cNvPr>
          <p:cNvSpPr/>
          <p:nvPr/>
        </p:nvSpPr>
        <p:spPr>
          <a:xfrm>
            <a:off x="334038" y="810171"/>
            <a:ext cx="1216663" cy="563558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7" name="正方形/長方形 76">
            <a:extLst>
              <a:ext uri="{FF2B5EF4-FFF2-40B4-BE49-F238E27FC236}">
                <a16:creationId xmlns:a16="http://schemas.microsoft.com/office/drawing/2014/main" id="{479A9C69-D431-441D-8722-A751C077D04F}"/>
              </a:ext>
            </a:extLst>
          </p:cNvPr>
          <p:cNvSpPr/>
          <p:nvPr/>
        </p:nvSpPr>
        <p:spPr>
          <a:xfrm>
            <a:off x="334038" y="810171"/>
            <a:ext cx="1216663" cy="311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rPr>
              <a:t>インプット</a:t>
            </a:r>
          </a:p>
        </p:txBody>
      </p:sp>
      <p:sp>
        <p:nvSpPr>
          <p:cNvPr id="78" name="矢印: 右 77">
            <a:extLst>
              <a:ext uri="{FF2B5EF4-FFF2-40B4-BE49-F238E27FC236}">
                <a16:creationId xmlns:a16="http://schemas.microsoft.com/office/drawing/2014/main" id="{FC1ED267-4F2E-474B-9719-CBC6B6A52734}"/>
              </a:ext>
            </a:extLst>
          </p:cNvPr>
          <p:cNvSpPr/>
          <p:nvPr/>
        </p:nvSpPr>
        <p:spPr>
          <a:xfrm>
            <a:off x="3089733" y="3293683"/>
            <a:ext cx="293190" cy="58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BB7595FD-E037-4E77-AE00-5DCA7DFF9386}"/>
              </a:ext>
            </a:extLst>
          </p:cNvPr>
          <p:cNvSpPr/>
          <p:nvPr/>
        </p:nvSpPr>
        <p:spPr>
          <a:xfrm>
            <a:off x="1880634" y="810171"/>
            <a:ext cx="1216663" cy="563558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正方形/長方形 79">
            <a:extLst>
              <a:ext uri="{FF2B5EF4-FFF2-40B4-BE49-F238E27FC236}">
                <a16:creationId xmlns:a16="http://schemas.microsoft.com/office/drawing/2014/main" id="{5C1D30E5-4DE3-41E1-B8F5-EEEC2BE81E92}"/>
              </a:ext>
            </a:extLst>
          </p:cNvPr>
          <p:cNvSpPr/>
          <p:nvPr/>
        </p:nvSpPr>
        <p:spPr>
          <a:xfrm>
            <a:off x="1880634" y="810171"/>
            <a:ext cx="1216663" cy="311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rPr>
              <a:t>活動</a:t>
            </a:r>
          </a:p>
        </p:txBody>
      </p:sp>
      <p:sp>
        <p:nvSpPr>
          <p:cNvPr id="5" name="正方形/長方形 4">
            <a:extLst>
              <a:ext uri="{FF2B5EF4-FFF2-40B4-BE49-F238E27FC236}">
                <a16:creationId xmlns:a16="http://schemas.microsoft.com/office/drawing/2014/main" id="{696909E1-A3E3-4EE3-941D-5A3051AE3C3B}"/>
              </a:ext>
            </a:extLst>
          </p:cNvPr>
          <p:cNvSpPr/>
          <p:nvPr/>
        </p:nvSpPr>
        <p:spPr>
          <a:xfrm>
            <a:off x="434284" y="1269792"/>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開発資金</a:t>
            </a:r>
          </a:p>
        </p:txBody>
      </p:sp>
      <p:sp>
        <p:nvSpPr>
          <p:cNvPr id="81" name="正方形/長方形 80">
            <a:extLst>
              <a:ext uri="{FF2B5EF4-FFF2-40B4-BE49-F238E27FC236}">
                <a16:creationId xmlns:a16="http://schemas.microsoft.com/office/drawing/2014/main" id="{BD03CB4D-75B2-48F4-9981-8E71C86AAAF1}"/>
              </a:ext>
            </a:extLst>
          </p:cNvPr>
          <p:cNvSpPr/>
          <p:nvPr/>
        </p:nvSpPr>
        <p:spPr>
          <a:xfrm>
            <a:off x="454088" y="2089304"/>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人材</a:t>
            </a:r>
          </a:p>
        </p:txBody>
      </p:sp>
      <p:sp>
        <p:nvSpPr>
          <p:cNvPr id="82" name="正方形/長方形 81">
            <a:extLst>
              <a:ext uri="{FF2B5EF4-FFF2-40B4-BE49-F238E27FC236}">
                <a16:creationId xmlns:a16="http://schemas.microsoft.com/office/drawing/2014/main" id="{89E6909D-9375-4882-AF3A-88BE34C1E889}"/>
              </a:ext>
            </a:extLst>
          </p:cNvPr>
          <p:cNvSpPr/>
          <p:nvPr/>
        </p:nvSpPr>
        <p:spPr>
          <a:xfrm>
            <a:off x="454088" y="2889404"/>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デバイス</a:t>
            </a:r>
          </a:p>
        </p:txBody>
      </p:sp>
      <p:sp>
        <p:nvSpPr>
          <p:cNvPr id="83" name="正方形/長方形 82">
            <a:extLst>
              <a:ext uri="{FF2B5EF4-FFF2-40B4-BE49-F238E27FC236}">
                <a16:creationId xmlns:a16="http://schemas.microsoft.com/office/drawing/2014/main" id="{6740DA39-5CBC-48DE-8FE7-CD1E0092B64A}"/>
              </a:ext>
            </a:extLst>
          </p:cNvPr>
          <p:cNvSpPr/>
          <p:nvPr/>
        </p:nvSpPr>
        <p:spPr>
          <a:xfrm>
            <a:off x="4964290" y="810171"/>
            <a:ext cx="4797550" cy="563558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DBBFFC29-14F6-4AF9-969B-191F7547361F}"/>
              </a:ext>
            </a:extLst>
          </p:cNvPr>
          <p:cNvSpPr/>
          <p:nvPr/>
        </p:nvSpPr>
        <p:spPr>
          <a:xfrm>
            <a:off x="4964290" y="810171"/>
            <a:ext cx="4797550" cy="311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rPr>
              <a:t>アウトカム</a:t>
            </a:r>
          </a:p>
        </p:txBody>
      </p:sp>
      <p:sp>
        <p:nvSpPr>
          <p:cNvPr id="85" name="正方形/長方形 84">
            <a:extLst>
              <a:ext uri="{FF2B5EF4-FFF2-40B4-BE49-F238E27FC236}">
                <a16:creationId xmlns:a16="http://schemas.microsoft.com/office/drawing/2014/main" id="{D6D431F5-C195-4267-AD98-B9D1C52C87E9}"/>
              </a:ext>
            </a:extLst>
          </p:cNvPr>
          <p:cNvSpPr/>
          <p:nvPr/>
        </p:nvSpPr>
        <p:spPr>
          <a:xfrm>
            <a:off x="454088" y="3679979"/>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技術</a:t>
            </a:r>
          </a:p>
        </p:txBody>
      </p:sp>
      <p:sp>
        <p:nvSpPr>
          <p:cNvPr id="87" name="矢印: 右 86">
            <a:extLst>
              <a:ext uri="{FF2B5EF4-FFF2-40B4-BE49-F238E27FC236}">
                <a16:creationId xmlns:a16="http://schemas.microsoft.com/office/drawing/2014/main" id="{CB851501-8D21-43E2-92FC-05F19645CF76}"/>
              </a:ext>
            </a:extLst>
          </p:cNvPr>
          <p:cNvSpPr/>
          <p:nvPr/>
        </p:nvSpPr>
        <p:spPr>
          <a:xfrm>
            <a:off x="4651833" y="3293683"/>
            <a:ext cx="293190" cy="58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FAE86611-05C6-4DF8-922F-2336395DD52F}"/>
              </a:ext>
            </a:extLst>
          </p:cNvPr>
          <p:cNvSpPr/>
          <p:nvPr/>
        </p:nvSpPr>
        <p:spPr>
          <a:xfrm>
            <a:off x="3404634" y="810171"/>
            <a:ext cx="1216663" cy="563558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9" name="正方形/長方形 88">
            <a:extLst>
              <a:ext uri="{FF2B5EF4-FFF2-40B4-BE49-F238E27FC236}">
                <a16:creationId xmlns:a16="http://schemas.microsoft.com/office/drawing/2014/main" id="{DB137A8A-8578-4DA0-9C90-45AFB8A4B1DD}"/>
              </a:ext>
            </a:extLst>
          </p:cNvPr>
          <p:cNvSpPr/>
          <p:nvPr/>
        </p:nvSpPr>
        <p:spPr>
          <a:xfrm>
            <a:off x="3404634" y="810171"/>
            <a:ext cx="1216663" cy="311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rPr>
              <a:t>アウトプット</a:t>
            </a:r>
          </a:p>
        </p:txBody>
      </p:sp>
      <p:sp>
        <p:nvSpPr>
          <p:cNvPr id="10" name="正方形/長方形 9">
            <a:extLst>
              <a:ext uri="{FF2B5EF4-FFF2-40B4-BE49-F238E27FC236}">
                <a16:creationId xmlns:a16="http://schemas.microsoft.com/office/drawing/2014/main" id="{4C94CBE1-6F02-49ED-AF40-989113256B3A}"/>
              </a:ext>
            </a:extLst>
          </p:cNvPr>
          <p:cNvSpPr/>
          <p:nvPr/>
        </p:nvSpPr>
        <p:spPr>
          <a:xfrm>
            <a:off x="5274423" y="1176637"/>
            <a:ext cx="1107996" cy="369332"/>
          </a:xfrm>
          <a:prstGeom prst="rect">
            <a:avLst/>
          </a:prstGeom>
        </p:spPr>
        <p:txBody>
          <a:bodyPr wrap="none">
            <a:spAutoFit/>
          </a:bodyPr>
          <a:lstStyle/>
          <a:p>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初期</a:t>
            </a:r>
            <a:r>
              <a:rPr kumimoji="1" lang="en-US" altLang="ja-JP" b="1" dirty="0">
                <a:latin typeface="メイリオ" panose="020B0604030504040204" pitchFamily="50" charset="-128"/>
                <a:ea typeface="メイリオ" panose="020B0604030504040204" pitchFamily="50" charset="-128"/>
              </a:rPr>
              <a:t>】</a:t>
            </a:r>
            <a:endParaRPr lang="ja-JP" altLang="en-US" dirty="0"/>
          </a:p>
        </p:txBody>
      </p:sp>
      <p:sp>
        <p:nvSpPr>
          <p:cNvPr id="94" name="正方形/長方形 93">
            <a:extLst>
              <a:ext uri="{FF2B5EF4-FFF2-40B4-BE49-F238E27FC236}">
                <a16:creationId xmlns:a16="http://schemas.microsoft.com/office/drawing/2014/main" id="{4FE595FE-E597-4F5A-B7D4-B6BFD5EB5BF1}"/>
              </a:ext>
            </a:extLst>
          </p:cNvPr>
          <p:cNvSpPr/>
          <p:nvPr/>
        </p:nvSpPr>
        <p:spPr>
          <a:xfrm>
            <a:off x="6875954" y="1176637"/>
            <a:ext cx="1107996" cy="369332"/>
          </a:xfrm>
          <a:prstGeom prst="rect">
            <a:avLst/>
          </a:prstGeom>
        </p:spPr>
        <p:txBody>
          <a:bodyPr wrap="none">
            <a:spAutoFit/>
          </a:bodyPr>
          <a:lstStyle/>
          <a:p>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中期</a:t>
            </a:r>
            <a:r>
              <a:rPr kumimoji="1" lang="en-US" altLang="ja-JP" b="1" dirty="0">
                <a:latin typeface="メイリオ" panose="020B0604030504040204" pitchFamily="50" charset="-128"/>
                <a:ea typeface="メイリオ" panose="020B0604030504040204" pitchFamily="50" charset="-128"/>
              </a:rPr>
              <a:t>】</a:t>
            </a:r>
            <a:endParaRPr lang="ja-JP" altLang="en-US" dirty="0"/>
          </a:p>
        </p:txBody>
      </p:sp>
      <p:sp>
        <p:nvSpPr>
          <p:cNvPr id="95" name="正方形/長方形 94">
            <a:extLst>
              <a:ext uri="{FF2B5EF4-FFF2-40B4-BE49-F238E27FC236}">
                <a16:creationId xmlns:a16="http://schemas.microsoft.com/office/drawing/2014/main" id="{BA93806B-74F2-4BBA-9421-E7EBF8CB650C}"/>
              </a:ext>
            </a:extLst>
          </p:cNvPr>
          <p:cNvSpPr/>
          <p:nvPr/>
        </p:nvSpPr>
        <p:spPr>
          <a:xfrm>
            <a:off x="8462839" y="1176637"/>
            <a:ext cx="1107996" cy="369332"/>
          </a:xfrm>
          <a:prstGeom prst="rect">
            <a:avLst/>
          </a:prstGeom>
        </p:spPr>
        <p:txBody>
          <a:bodyPr wrap="none">
            <a:spAutoFit/>
          </a:bodyPr>
          <a:lstStyle/>
          <a:p>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最終</a:t>
            </a:r>
            <a:r>
              <a:rPr kumimoji="1" lang="en-US" altLang="ja-JP" b="1" dirty="0">
                <a:latin typeface="メイリオ" panose="020B0604030504040204" pitchFamily="50" charset="-128"/>
                <a:ea typeface="メイリオ" panose="020B0604030504040204" pitchFamily="50" charset="-128"/>
              </a:rPr>
              <a:t>】</a:t>
            </a:r>
            <a:endParaRPr lang="ja-JP" altLang="en-US" dirty="0"/>
          </a:p>
        </p:txBody>
      </p:sp>
      <p:sp>
        <p:nvSpPr>
          <p:cNvPr id="96" name="正方形/長方形 95">
            <a:extLst>
              <a:ext uri="{FF2B5EF4-FFF2-40B4-BE49-F238E27FC236}">
                <a16:creationId xmlns:a16="http://schemas.microsoft.com/office/drawing/2014/main" id="{229D0618-1860-4F1E-968F-E46ECFF79453}"/>
              </a:ext>
            </a:extLst>
          </p:cNvPr>
          <p:cNvSpPr/>
          <p:nvPr/>
        </p:nvSpPr>
        <p:spPr>
          <a:xfrm>
            <a:off x="5191218" y="1848675"/>
            <a:ext cx="976562" cy="98092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1400" dirty="0">
                <a:solidFill>
                  <a:schemeClr val="tx1"/>
                </a:solidFill>
                <a:latin typeface="メイリオ" panose="020B0604030504040204" pitchFamily="50" charset="-128"/>
                <a:ea typeface="メイリオ" panose="020B0604030504040204" pitchFamily="50" charset="-128"/>
              </a:rPr>
              <a:t>運動意欲の向上</a:t>
            </a:r>
            <a:endParaRPr kumimoji="1"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97" name="正方形/長方形 96">
            <a:extLst>
              <a:ext uri="{FF2B5EF4-FFF2-40B4-BE49-F238E27FC236}">
                <a16:creationId xmlns:a16="http://schemas.microsoft.com/office/drawing/2014/main" id="{D3266FFB-7CB6-48CA-B9B5-FBCA8D9E5D82}"/>
              </a:ext>
            </a:extLst>
          </p:cNvPr>
          <p:cNvSpPr/>
          <p:nvPr/>
        </p:nvSpPr>
        <p:spPr>
          <a:xfrm>
            <a:off x="454088" y="4492778"/>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施設</a:t>
            </a:r>
          </a:p>
        </p:txBody>
      </p:sp>
      <p:sp>
        <p:nvSpPr>
          <p:cNvPr id="99" name="正方形/長方形 98">
            <a:extLst>
              <a:ext uri="{FF2B5EF4-FFF2-40B4-BE49-F238E27FC236}">
                <a16:creationId xmlns:a16="http://schemas.microsoft.com/office/drawing/2014/main" id="{E436FD1B-B55E-480F-9327-711B8480C9D3}"/>
              </a:ext>
            </a:extLst>
          </p:cNvPr>
          <p:cNvSpPr/>
          <p:nvPr/>
        </p:nvSpPr>
        <p:spPr>
          <a:xfrm>
            <a:off x="5191218" y="3581815"/>
            <a:ext cx="976562" cy="98092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福祉施設スタッフ負担の軽減</a:t>
            </a:r>
            <a:endParaRPr kumimoji="1" lang="en-US" altLang="ja-JP" sz="14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101" name="正方形/長方形 100">
            <a:extLst>
              <a:ext uri="{FF2B5EF4-FFF2-40B4-BE49-F238E27FC236}">
                <a16:creationId xmlns:a16="http://schemas.microsoft.com/office/drawing/2014/main" id="{8C936665-09AD-49F8-AA9C-5AECDF4CE243}"/>
              </a:ext>
            </a:extLst>
          </p:cNvPr>
          <p:cNvSpPr/>
          <p:nvPr/>
        </p:nvSpPr>
        <p:spPr>
          <a:xfrm>
            <a:off x="5191218" y="5120731"/>
            <a:ext cx="976562" cy="98092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ゲームや技術を作る若者の教育</a:t>
            </a:r>
          </a:p>
        </p:txBody>
      </p:sp>
      <p:sp>
        <p:nvSpPr>
          <p:cNvPr id="102" name="正方形/長方形 101">
            <a:extLst>
              <a:ext uri="{FF2B5EF4-FFF2-40B4-BE49-F238E27FC236}">
                <a16:creationId xmlns:a16="http://schemas.microsoft.com/office/drawing/2014/main" id="{B3719595-7DD1-4215-9D50-8229EA12C2D8}"/>
              </a:ext>
            </a:extLst>
          </p:cNvPr>
          <p:cNvSpPr/>
          <p:nvPr/>
        </p:nvSpPr>
        <p:spPr>
          <a:xfrm>
            <a:off x="6860361" y="1860995"/>
            <a:ext cx="976562" cy="98092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健康寿命の延長</a:t>
            </a:r>
            <a:endParaRPr kumimoji="1" lang="en-US" altLang="ja-JP" sz="14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103" name="正方形/長方形 102">
            <a:extLst>
              <a:ext uri="{FF2B5EF4-FFF2-40B4-BE49-F238E27FC236}">
                <a16:creationId xmlns:a16="http://schemas.microsoft.com/office/drawing/2014/main" id="{F54E38BA-D794-4170-AEF5-A1321CB50A61}"/>
              </a:ext>
            </a:extLst>
          </p:cNvPr>
          <p:cNvSpPr/>
          <p:nvPr/>
        </p:nvSpPr>
        <p:spPr>
          <a:xfrm>
            <a:off x="6860361" y="3594135"/>
            <a:ext cx="976562" cy="98092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福祉</a:t>
            </a:r>
            <a:r>
              <a:rPr kumimoji="1" lang="ja-JP" altLang="en-US" sz="1400" dirty="0">
                <a:solidFill>
                  <a:schemeClr val="tx1"/>
                </a:solidFill>
                <a:latin typeface="メイリオ" panose="020B0604030504040204" pitchFamily="50" charset="-128"/>
                <a:ea typeface="メイリオ" panose="020B0604030504040204" pitchFamily="50" charset="-128"/>
              </a:rPr>
              <a:t>・</a:t>
            </a:r>
            <a:endParaRPr kumimoji="1" lang="en-US" altLang="ja-JP" sz="14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高齢者ケア分野の</a:t>
            </a:r>
            <a:endParaRPr kumimoji="1" lang="en-US" altLang="ja-JP" sz="14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技術化</a:t>
            </a:r>
            <a:endParaRPr kumimoji="1" lang="en-US" altLang="ja-JP" sz="14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104" name="正方形/長方形 103">
            <a:extLst>
              <a:ext uri="{FF2B5EF4-FFF2-40B4-BE49-F238E27FC236}">
                <a16:creationId xmlns:a16="http://schemas.microsoft.com/office/drawing/2014/main" id="{397D050D-2F02-4483-B534-2D2FB5C57A59}"/>
              </a:ext>
            </a:extLst>
          </p:cNvPr>
          <p:cNvSpPr/>
          <p:nvPr/>
        </p:nvSpPr>
        <p:spPr>
          <a:xfrm>
            <a:off x="6860361" y="5133051"/>
            <a:ext cx="976562" cy="98092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社会に</a:t>
            </a:r>
            <a:endParaRPr kumimoji="1" lang="en-US" altLang="ja-JP" sz="14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役立てるソフト技術の増加</a:t>
            </a:r>
          </a:p>
        </p:txBody>
      </p:sp>
      <p:sp>
        <p:nvSpPr>
          <p:cNvPr id="105" name="正方形/長方形 104">
            <a:extLst>
              <a:ext uri="{FF2B5EF4-FFF2-40B4-BE49-F238E27FC236}">
                <a16:creationId xmlns:a16="http://schemas.microsoft.com/office/drawing/2014/main" id="{06302FA4-4733-452E-88EE-7A22FE284F21}"/>
              </a:ext>
            </a:extLst>
          </p:cNvPr>
          <p:cNvSpPr/>
          <p:nvPr/>
        </p:nvSpPr>
        <p:spPr>
          <a:xfrm>
            <a:off x="8473893" y="1860995"/>
            <a:ext cx="976562" cy="98092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日本の介護費軽減</a:t>
            </a:r>
            <a:endParaRPr kumimoji="1" lang="en-US" altLang="ja-JP" sz="14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106" name="正方形/長方形 105">
            <a:extLst>
              <a:ext uri="{FF2B5EF4-FFF2-40B4-BE49-F238E27FC236}">
                <a16:creationId xmlns:a16="http://schemas.microsoft.com/office/drawing/2014/main" id="{BAA1F8C8-5E64-4E04-8322-FC6F7278DB27}"/>
              </a:ext>
            </a:extLst>
          </p:cNvPr>
          <p:cNvSpPr/>
          <p:nvPr/>
        </p:nvSpPr>
        <p:spPr>
          <a:xfrm>
            <a:off x="8473893" y="3594135"/>
            <a:ext cx="976562" cy="98092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高齢化社会を乗り越える可能性</a:t>
            </a:r>
          </a:p>
        </p:txBody>
      </p:sp>
      <p:sp>
        <p:nvSpPr>
          <p:cNvPr id="107" name="正方形/長方形 106">
            <a:extLst>
              <a:ext uri="{FF2B5EF4-FFF2-40B4-BE49-F238E27FC236}">
                <a16:creationId xmlns:a16="http://schemas.microsoft.com/office/drawing/2014/main" id="{1E8873DA-3001-4368-BF1C-7244318E0577}"/>
              </a:ext>
            </a:extLst>
          </p:cNvPr>
          <p:cNvSpPr/>
          <p:nvPr/>
        </p:nvSpPr>
        <p:spPr>
          <a:xfrm>
            <a:off x="8473893" y="5133051"/>
            <a:ext cx="976562" cy="98092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1400" dirty="0">
                <a:solidFill>
                  <a:schemeClr val="tx1">
                    <a:lumMod val="95000"/>
                    <a:lumOff val="5000"/>
                  </a:schemeClr>
                </a:solidFill>
                <a:latin typeface="メイリオ" panose="020B0604030504040204" pitchFamily="50" charset="-128"/>
                <a:ea typeface="メイリオ" panose="020B0604030504040204" pitchFamily="50" charset="-128"/>
              </a:rPr>
              <a:t>高齢化社会を乗り越える可能性</a:t>
            </a:r>
          </a:p>
        </p:txBody>
      </p:sp>
      <p:sp>
        <p:nvSpPr>
          <p:cNvPr id="108" name="正方形/長方形 107">
            <a:extLst>
              <a:ext uri="{FF2B5EF4-FFF2-40B4-BE49-F238E27FC236}">
                <a16:creationId xmlns:a16="http://schemas.microsoft.com/office/drawing/2014/main" id="{13C0B0BD-7192-4B7D-B43F-12EA02AABC37}"/>
              </a:ext>
            </a:extLst>
          </p:cNvPr>
          <p:cNvSpPr/>
          <p:nvPr/>
        </p:nvSpPr>
        <p:spPr>
          <a:xfrm>
            <a:off x="454088" y="5321453"/>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提携企業</a:t>
            </a:r>
          </a:p>
        </p:txBody>
      </p:sp>
      <p:sp>
        <p:nvSpPr>
          <p:cNvPr id="109" name="正方形/長方形 108">
            <a:extLst>
              <a:ext uri="{FF2B5EF4-FFF2-40B4-BE49-F238E27FC236}">
                <a16:creationId xmlns:a16="http://schemas.microsoft.com/office/drawing/2014/main" id="{DCF27AA8-34CB-414D-ABB7-A4C1D4CE7CCF}"/>
              </a:ext>
            </a:extLst>
          </p:cNvPr>
          <p:cNvSpPr/>
          <p:nvPr/>
        </p:nvSpPr>
        <p:spPr>
          <a:xfrm>
            <a:off x="1986859" y="1269792"/>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ゲームの開発</a:t>
            </a:r>
          </a:p>
        </p:txBody>
      </p:sp>
      <p:sp>
        <p:nvSpPr>
          <p:cNvPr id="110" name="正方形/長方形 109">
            <a:extLst>
              <a:ext uri="{FF2B5EF4-FFF2-40B4-BE49-F238E27FC236}">
                <a16:creationId xmlns:a16="http://schemas.microsoft.com/office/drawing/2014/main" id="{808C3D4C-C74E-4ECF-B214-5DB06621C89F}"/>
              </a:ext>
            </a:extLst>
          </p:cNvPr>
          <p:cNvSpPr/>
          <p:nvPr/>
        </p:nvSpPr>
        <p:spPr>
          <a:xfrm>
            <a:off x="1986859" y="2041317"/>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測定プログラム</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rPr>
              <a:t>開発</a:t>
            </a:r>
          </a:p>
        </p:txBody>
      </p:sp>
      <p:sp>
        <p:nvSpPr>
          <p:cNvPr id="111" name="正方形/長方形 110">
            <a:extLst>
              <a:ext uri="{FF2B5EF4-FFF2-40B4-BE49-F238E27FC236}">
                <a16:creationId xmlns:a16="http://schemas.microsoft.com/office/drawing/2014/main" id="{1B48EA11-6C66-4B9B-8A53-C331F4F550CB}"/>
              </a:ext>
            </a:extLst>
          </p:cNvPr>
          <p:cNvSpPr/>
          <p:nvPr/>
        </p:nvSpPr>
        <p:spPr>
          <a:xfrm>
            <a:off x="1986859" y="2824528"/>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ソフトの</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rPr>
              <a:t>安定化</a:t>
            </a:r>
          </a:p>
        </p:txBody>
      </p:sp>
      <p:sp>
        <p:nvSpPr>
          <p:cNvPr id="112" name="正方形/長方形 111">
            <a:extLst>
              <a:ext uri="{FF2B5EF4-FFF2-40B4-BE49-F238E27FC236}">
                <a16:creationId xmlns:a16="http://schemas.microsoft.com/office/drawing/2014/main" id="{0A98FFF5-02CA-459B-8DA4-56F1C2B1A680}"/>
              </a:ext>
            </a:extLst>
          </p:cNvPr>
          <p:cNvSpPr/>
          <p:nvPr/>
        </p:nvSpPr>
        <p:spPr>
          <a:xfrm>
            <a:off x="1986859" y="5357490"/>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設備の</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rPr>
              <a:t>充実</a:t>
            </a:r>
          </a:p>
        </p:txBody>
      </p:sp>
      <p:sp>
        <p:nvSpPr>
          <p:cNvPr id="113" name="正方形/長方形 112">
            <a:extLst>
              <a:ext uri="{FF2B5EF4-FFF2-40B4-BE49-F238E27FC236}">
                <a16:creationId xmlns:a16="http://schemas.microsoft.com/office/drawing/2014/main" id="{9F8178D3-714B-413E-AA2A-1A65E8BCE4F0}"/>
              </a:ext>
            </a:extLst>
          </p:cNvPr>
          <p:cNvSpPr/>
          <p:nvPr/>
        </p:nvSpPr>
        <p:spPr>
          <a:xfrm>
            <a:off x="1986859" y="4494461"/>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プログラム教室</a:t>
            </a:r>
          </a:p>
        </p:txBody>
      </p:sp>
      <p:sp>
        <p:nvSpPr>
          <p:cNvPr id="11" name="正方形/長方形 10">
            <a:extLst>
              <a:ext uri="{FF2B5EF4-FFF2-40B4-BE49-F238E27FC236}">
                <a16:creationId xmlns:a16="http://schemas.microsoft.com/office/drawing/2014/main" id="{3EC5E095-36FD-40C7-B0A9-F34480C98611}"/>
              </a:ext>
            </a:extLst>
          </p:cNvPr>
          <p:cNvSpPr/>
          <p:nvPr/>
        </p:nvSpPr>
        <p:spPr>
          <a:xfrm>
            <a:off x="5191218" y="1501721"/>
            <a:ext cx="4266902" cy="253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rPr>
              <a:t>高齢者</a:t>
            </a:r>
          </a:p>
        </p:txBody>
      </p:sp>
      <p:sp>
        <p:nvSpPr>
          <p:cNvPr id="114" name="正方形/長方形 113">
            <a:extLst>
              <a:ext uri="{FF2B5EF4-FFF2-40B4-BE49-F238E27FC236}">
                <a16:creationId xmlns:a16="http://schemas.microsoft.com/office/drawing/2014/main" id="{B26AC4DF-B1FF-4516-A703-4F9C6A1EECBA}"/>
              </a:ext>
            </a:extLst>
          </p:cNvPr>
          <p:cNvSpPr/>
          <p:nvPr/>
        </p:nvSpPr>
        <p:spPr>
          <a:xfrm>
            <a:off x="5191218" y="3245121"/>
            <a:ext cx="4266902" cy="253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rPr>
              <a:t>介護スタッフ</a:t>
            </a:r>
          </a:p>
        </p:txBody>
      </p:sp>
      <p:sp>
        <p:nvSpPr>
          <p:cNvPr id="115" name="正方形/長方形 114">
            <a:extLst>
              <a:ext uri="{FF2B5EF4-FFF2-40B4-BE49-F238E27FC236}">
                <a16:creationId xmlns:a16="http://schemas.microsoft.com/office/drawing/2014/main" id="{FF58E7CF-346D-4591-B0CF-48580F0D02B1}"/>
              </a:ext>
            </a:extLst>
          </p:cNvPr>
          <p:cNvSpPr/>
          <p:nvPr/>
        </p:nvSpPr>
        <p:spPr>
          <a:xfrm>
            <a:off x="5191218" y="4817067"/>
            <a:ext cx="4266902" cy="253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rPr>
              <a:t>学生</a:t>
            </a:r>
          </a:p>
        </p:txBody>
      </p:sp>
      <p:sp>
        <p:nvSpPr>
          <p:cNvPr id="116" name="正方形/長方形 115">
            <a:extLst>
              <a:ext uri="{FF2B5EF4-FFF2-40B4-BE49-F238E27FC236}">
                <a16:creationId xmlns:a16="http://schemas.microsoft.com/office/drawing/2014/main" id="{C16EA4E4-D0B9-43EB-89A7-3728F8D0D513}"/>
              </a:ext>
            </a:extLst>
          </p:cNvPr>
          <p:cNvSpPr/>
          <p:nvPr/>
        </p:nvSpPr>
        <p:spPr>
          <a:xfrm>
            <a:off x="3548959" y="1315514"/>
            <a:ext cx="976562" cy="1526407"/>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センサー・</a:t>
            </a:r>
            <a:r>
              <a:rPr kumimoji="1" lang="en-US" altLang="ja-JP" sz="1400" dirty="0">
                <a:solidFill>
                  <a:schemeClr val="tx1"/>
                </a:solidFill>
                <a:latin typeface="メイリオ" panose="020B0604030504040204" pitchFamily="50" charset="-128"/>
                <a:ea typeface="メイリオ" panose="020B0604030504040204" pitchFamily="50" charset="-128"/>
              </a:rPr>
              <a:t>AI</a:t>
            </a:r>
            <a:r>
              <a:rPr kumimoji="1" lang="ja-JP" altLang="en-US" sz="1400" dirty="0">
                <a:solidFill>
                  <a:schemeClr val="tx1"/>
                </a:solidFill>
                <a:latin typeface="メイリオ" panose="020B0604030504040204" pitchFamily="50" charset="-128"/>
                <a:ea typeface="メイリオ" panose="020B0604030504040204" pitchFamily="50" charset="-128"/>
              </a:rPr>
              <a:t>を使ったリハビリテーションシステム</a:t>
            </a:r>
          </a:p>
        </p:txBody>
      </p:sp>
      <p:sp>
        <p:nvSpPr>
          <p:cNvPr id="117" name="正方形/長方形 116">
            <a:extLst>
              <a:ext uri="{FF2B5EF4-FFF2-40B4-BE49-F238E27FC236}">
                <a16:creationId xmlns:a16="http://schemas.microsoft.com/office/drawing/2014/main" id="{2F270957-FD94-4742-9463-D6372DC68487}"/>
              </a:ext>
            </a:extLst>
          </p:cNvPr>
          <p:cNvSpPr/>
          <p:nvPr/>
        </p:nvSpPr>
        <p:spPr>
          <a:xfrm>
            <a:off x="3548959" y="4407755"/>
            <a:ext cx="976562" cy="1265231"/>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学生の教育、</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rPr>
              <a:t>人材の育成</a:t>
            </a:r>
          </a:p>
        </p:txBody>
      </p:sp>
      <p:sp>
        <p:nvSpPr>
          <p:cNvPr id="118" name="正方形/長方形 117">
            <a:extLst>
              <a:ext uri="{FF2B5EF4-FFF2-40B4-BE49-F238E27FC236}">
                <a16:creationId xmlns:a16="http://schemas.microsoft.com/office/drawing/2014/main" id="{A50B566B-1493-4455-9ABD-A09C3EDD1F1A}"/>
              </a:ext>
            </a:extLst>
          </p:cNvPr>
          <p:cNvSpPr/>
          <p:nvPr/>
        </p:nvSpPr>
        <p:spPr>
          <a:xfrm>
            <a:off x="1986859" y="3675311"/>
            <a:ext cx="976562" cy="6558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宣伝</a:t>
            </a:r>
          </a:p>
        </p:txBody>
      </p:sp>
    </p:spTree>
    <p:extLst>
      <p:ext uri="{BB962C8B-B14F-4D97-AF65-F5344CB8AC3E}">
        <p14:creationId xmlns:p14="http://schemas.microsoft.com/office/powerpoint/2010/main" val="312368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2">
            <a:extLst>
              <a:ext uri="{FF2B5EF4-FFF2-40B4-BE49-F238E27FC236}">
                <a16:creationId xmlns:a16="http://schemas.microsoft.com/office/drawing/2014/main" id="{7B564C6B-4426-45D7-83E4-9191EC31CAEE}"/>
              </a:ext>
            </a:extLst>
          </p:cNvPr>
          <p:cNvSpPr>
            <a:spLocks noGrp="1"/>
          </p:cNvSpPr>
          <p:nvPr>
            <p:ph type="sldNum" sz="quarter" idx="12"/>
          </p:nvPr>
        </p:nvSpPr>
        <p:spPr>
          <a:xfrm>
            <a:off x="9326879" y="6311898"/>
            <a:ext cx="453489" cy="365125"/>
          </a:xfrm>
        </p:spPr>
        <p:txBody>
          <a:bodyPr/>
          <a:lstStyle/>
          <a:p>
            <a:fld id="{D9550142-B990-490A-A107-ED7302A7FD52}" type="slidenum">
              <a:rPr kumimoji="1" lang="ja-JP" altLang="en-US" smtClean="0"/>
              <a:t>8</a:t>
            </a:fld>
            <a:endParaRPr kumimoji="1" lang="ja-JP" altLang="en-US" dirty="0"/>
          </a:p>
        </p:txBody>
      </p:sp>
      <p:pic>
        <p:nvPicPr>
          <p:cNvPr id="5" name="Picture 4" descr="C:\Users\sasaki\Desktop\下.png">
            <a:extLst>
              <a:ext uri="{FF2B5EF4-FFF2-40B4-BE49-F238E27FC236}">
                <a16:creationId xmlns:a16="http://schemas.microsoft.com/office/drawing/2014/main" id="{C8E66660-6157-4FF9-9829-C60D71716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42706"/>
            <a:ext cx="9900000" cy="11169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922420EF-E191-48C8-A3A9-854ABE5BCCCB}"/>
              </a:ext>
            </a:extLst>
          </p:cNvPr>
          <p:cNvSpPr txBox="1"/>
          <p:nvPr/>
        </p:nvSpPr>
        <p:spPr>
          <a:xfrm>
            <a:off x="342519" y="1248756"/>
            <a:ext cx="4475946" cy="3670236"/>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RE-CARE</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AWARD</a:t>
            </a:r>
            <a:r>
              <a:rPr lang="ja-JP" altLang="en-US" sz="1200" dirty="0">
                <a:latin typeface="メイリオ" panose="020B0604030504040204" pitchFamily="50" charset="-128"/>
                <a:ea typeface="メイリオ" panose="020B0604030504040204" pitchFamily="50" charset="-128"/>
              </a:rPr>
              <a:t>ヘルステック部門　銅賞</a:t>
            </a:r>
          </a:p>
          <a:p>
            <a:pPr marL="285750" indent="-285750">
              <a:lnSpc>
                <a:spcPct val="150000"/>
              </a:lnSpc>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かわさき基準</a:t>
            </a:r>
            <a:r>
              <a:rPr lang="en-US" altLang="ja-JP" sz="1200" dirty="0">
                <a:latin typeface="メイリオ" panose="020B0604030504040204" pitchFamily="50" charset="-128"/>
                <a:ea typeface="メイリオ" panose="020B0604030504040204" pitchFamily="50" charset="-128"/>
              </a:rPr>
              <a:t>2016</a:t>
            </a:r>
            <a:r>
              <a:rPr lang="ja-JP" altLang="en-US" sz="1200" dirty="0">
                <a:latin typeface="メイリオ" panose="020B0604030504040204" pitchFamily="50" charset="-128"/>
                <a:ea typeface="メイリオ" panose="020B0604030504040204" pitchFamily="50" charset="-128"/>
              </a:rPr>
              <a:t>採択機器</a:t>
            </a:r>
          </a:p>
          <a:p>
            <a:pPr marL="285750" indent="-285750">
              <a:lnSpc>
                <a:spcPct val="150000"/>
              </a:lnSpc>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福祉用具情報システム</a:t>
            </a:r>
            <a:r>
              <a:rPr lang="en-US" altLang="ja-JP" sz="1200" dirty="0" err="1">
                <a:latin typeface="メイリオ" panose="020B0604030504040204" pitchFamily="50" charset="-128"/>
                <a:ea typeface="メイリオ" panose="020B0604030504040204" pitchFamily="50" charset="-128"/>
              </a:rPr>
              <a:t>TAIS</a:t>
            </a:r>
            <a:r>
              <a:rPr lang="ja-JP" altLang="en-US" sz="1200" dirty="0">
                <a:latin typeface="メイリオ" panose="020B0604030504040204" pitchFamily="50" charset="-128"/>
                <a:ea typeface="メイリオ" panose="020B0604030504040204" pitchFamily="50" charset="-128"/>
              </a:rPr>
              <a:t>コード取得機器</a:t>
            </a:r>
          </a:p>
          <a:p>
            <a:pPr marL="285750" indent="-285750">
              <a:lnSpc>
                <a:spcPct val="150000"/>
              </a:lnSpc>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公募型さがみロボット特区採択商品</a:t>
            </a:r>
          </a:p>
          <a:p>
            <a:pPr marL="285750" indent="-285750">
              <a:lnSpc>
                <a:spcPct val="15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IoT</a:t>
            </a:r>
            <a:r>
              <a:rPr lang="ja-JP" altLang="en-US" sz="1200" dirty="0">
                <a:latin typeface="メイリオ" panose="020B0604030504040204" pitchFamily="50" charset="-128"/>
                <a:ea typeface="メイリオ" panose="020B0604030504040204" pitchFamily="50" charset="-128"/>
              </a:rPr>
              <a:t>推進ラボ</a:t>
            </a:r>
            <a:r>
              <a:rPr lang="en-US" altLang="ja-JP" sz="1200" dirty="0">
                <a:latin typeface="メイリオ" panose="020B0604030504040204" pitchFamily="50" charset="-128"/>
                <a:ea typeface="メイリオ" panose="020B0604030504040204" pitchFamily="50" charset="-128"/>
              </a:rPr>
              <a:t>Selection</a:t>
            </a:r>
            <a:br>
              <a:rPr lang="ja-JP" altLang="en-US"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先進的</a:t>
            </a:r>
            <a:r>
              <a:rPr lang="en-US" altLang="ja-JP" sz="1200" dirty="0">
                <a:latin typeface="メイリオ" panose="020B0604030504040204" pitchFamily="50" charset="-128"/>
                <a:ea typeface="メイリオ" panose="020B0604030504040204" pitchFamily="50" charset="-128"/>
              </a:rPr>
              <a:t>IoT</a:t>
            </a:r>
            <a:r>
              <a:rPr lang="ja-JP" altLang="en-US" sz="1200" dirty="0">
                <a:latin typeface="メイリオ" panose="020B0604030504040204" pitchFamily="50" charset="-128"/>
                <a:ea typeface="メイリオ" panose="020B0604030504040204" pitchFamily="50" charset="-128"/>
              </a:rPr>
              <a:t>プロジェクト採択商品</a:t>
            </a:r>
          </a:p>
          <a:p>
            <a:pPr marL="285750" indent="-285750">
              <a:lnSpc>
                <a:spcPct val="150000"/>
              </a:lnSpc>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大阪健康寿命延伸産業創出プラットフォーム</a:t>
            </a:r>
          </a:p>
          <a:p>
            <a:pPr>
              <a:lnSpc>
                <a:spcPct val="150000"/>
              </a:lnSpc>
            </a:pPr>
            <a:r>
              <a:rPr lang="ja-JP" altLang="en-US" sz="1200" dirty="0">
                <a:latin typeface="メイリオ" panose="020B0604030504040204" pitchFamily="50" charset="-128"/>
                <a:ea typeface="メイリオ" panose="020B0604030504040204" pitchFamily="50" charset="-128"/>
              </a:rPr>
              <a:t>　   大阪府知事賞モデル機器</a:t>
            </a:r>
          </a:p>
          <a:p>
            <a:pPr marL="285750" indent="-285750">
              <a:lnSpc>
                <a:spcPct val="150000"/>
              </a:lnSpc>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大阪商工会議所日中ビジネス委員会</a:t>
            </a:r>
          </a:p>
          <a:p>
            <a:pPr>
              <a:lnSpc>
                <a:spcPct val="150000"/>
              </a:lnSpc>
            </a:pPr>
            <a:r>
              <a:rPr lang="ja-JP" altLang="en-US" sz="1200" dirty="0">
                <a:latin typeface="メイリオ" panose="020B0604030504040204" pitchFamily="50" charset="-128"/>
                <a:ea typeface="メイリオ" panose="020B0604030504040204" pitchFamily="50" charset="-128"/>
              </a:rPr>
              <a:t>      健康・長寿関連ビジネスダイレクトリ掲載機器</a:t>
            </a:r>
            <a:endParaRPr lang="en-US" altLang="ja-JP" sz="1200" dirty="0">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en-US" altLang="ja-JP" sz="1200" dirty="0" err="1">
                <a:latin typeface="メイリオ" panose="020B0604030504040204" pitchFamily="50" charset="-128"/>
                <a:ea typeface="メイリオ" panose="020B0604030504040204" pitchFamily="50" charset="-128"/>
              </a:rPr>
              <a:t>JETRO</a:t>
            </a:r>
            <a:r>
              <a:rPr lang="ja-JP" altLang="en-US" sz="1200" dirty="0">
                <a:latin typeface="メイリオ" panose="020B0604030504040204" pitchFamily="50" charset="-128"/>
                <a:ea typeface="メイリオ" panose="020B0604030504040204" pitchFamily="50" charset="-128"/>
              </a:rPr>
              <a:t>日本老齢産業企業名鑑掲載機器 </a:t>
            </a:r>
          </a:p>
          <a:p>
            <a:pPr marL="285750" indent="-285750">
              <a:lnSpc>
                <a:spcPct val="150000"/>
              </a:lnSpc>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厚労省　介護ロボットの開発と普及掲載機器</a:t>
            </a:r>
          </a:p>
          <a:p>
            <a:pPr marL="285750" indent="-285750">
              <a:lnSpc>
                <a:spcPct val="150000"/>
              </a:lnSpc>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天津国家運動商品監督検査センター認定機器</a:t>
            </a:r>
            <a:endParaRPr kumimoji="1" lang="ja-JP" altLang="en-US" sz="12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5" name="図 14">
            <a:extLst>
              <a:ext uri="{FF2B5EF4-FFF2-40B4-BE49-F238E27FC236}">
                <a16:creationId xmlns:a16="http://schemas.microsoft.com/office/drawing/2014/main" id="{BFC0F6D7-13A1-4C47-AAC0-5F2FCCEB8DA3}"/>
              </a:ext>
            </a:extLst>
          </p:cNvPr>
          <p:cNvPicPr>
            <a:picLocks noChangeAspect="1"/>
          </p:cNvPicPr>
          <p:nvPr/>
        </p:nvPicPr>
        <p:blipFill rotWithShape="1">
          <a:blip r:embed="rId3"/>
          <a:srcRect t="11160" b="3216"/>
          <a:stretch/>
        </p:blipFill>
        <p:spPr>
          <a:xfrm>
            <a:off x="6818924" y="3293323"/>
            <a:ext cx="2734699" cy="3382703"/>
          </a:xfrm>
          <a:prstGeom prst="rect">
            <a:avLst/>
          </a:prstGeom>
        </p:spPr>
      </p:pic>
      <p:pic>
        <p:nvPicPr>
          <p:cNvPr id="7" name="図 6">
            <a:extLst>
              <a:ext uri="{FF2B5EF4-FFF2-40B4-BE49-F238E27FC236}">
                <a16:creationId xmlns:a16="http://schemas.microsoft.com/office/drawing/2014/main" id="{1DEABA09-63DD-4352-A78E-B8B9B1DC0D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906001" cy="7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a:extLst>
              <a:ext uri="{FF2B5EF4-FFF2-40B4-BE49-F238E27FC236}">
                <a16:creationId xmlns:a16="http://schemas.microsoft.com/office/drawing/2014/main" id="{C3FD303D-A048-404D-AEAE-BFC3B3510DC4}"/>
              </a:ext>
            </a:extLst>
          </p:cNvPr>
          <p:cNvSpPr/>
          <p:nvPr/>
        </p:nvSpPr>
        <p:spPr>
          <a:xfrm>
            <a:off x="1516402" y="102254"/>
            <a:ext cx="6798258" cy="461665"/>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過去実績①</a:t>
            </a:r>
            <a:endParaRPr lang="en-US" altLang="ja-JP" b="1" dirty="0">
              <a:solidFill>
                <a:schemeClr val="bg1"/>
              </a:solidFill>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62357435-8149-47AA-9648-EE18A39AA7DA}"/>
              </a:ext>
            </a:extLst>
          </p:cNvPr>
          <p:cNvSpPr/>
          <p:nvPr/>
        </p:nvSpPr>
        <p:spPr>
          <a:xfrm>
            <a:off x="317500" y="833405"/>
            <a:ext cx="4475946" cy="41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受賞・認定</a:t>
            </a:r>
          </a:p>
        </p:txBody>
      </p:sp>
      <p:pic>
        <p:nvPicPr>
          <p:cNvPr id="12" name="図 11">
            <a:extLst>
              <a:ext uri="{FF2B5EF4-FFF2-40B4-BE49-F238E27FC236}">
                <a16:creationId xmlns:a16="http://schemas.microsoft.com/office/drawing/2014/main" id="{F133FED5-6E81-45AD-9A6C-A30D247693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1248" y="5205329"/>
            <a:ext cx="680889" cy="964227"/>
          </a:xfrm>
          <a:prstGeom prst="rect">
            <a:avLst/>
          </a:prstGeom>
          <a:ln w="9525">
            <a:solidFill>
              <a:schemeClr val="tx1"/>
            </a:solidFill>
          </a:ln>
        </p:spPr>
      </p:pic>
      <p:pic>
        <p:nvPicPr>
          <p:cNvPr id="13" name="図 12">
            <a:extLst>
              <a:ext uri="{FF2B5EF4-FFF2-40B4-BE49-F238E27FC236}">
                <a16:creationId xmlns:a16="http://schemas.microsoft.com/office/drawing/2014/main" id="{0757C9A7-9DAC-4F1E-AAA2-7589404B82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160" y="5057975"/>
            <a:ext cx="680889" cy="964227"/>
          </a:xfrm>
          <a:prstGeom prst="rect">
            <a:avLst/>
          </a:prstGeom>
          <a:ln w="9525">
            <a:solidFill>
              <a:schemeClr val="tx1"/>
            </a:solidFill>
          </a:ln>
        </p:spPr>
      </p:pic>
      <p:pic>
        <p:nvPicPr>
          <p:cNvPr id="14" name="図 13">
            <a:extLst>
              <a:ext uri="{FF2B5EF4-FFF2-40B4-BE49-F238E27FC236}">
                <a16:creationId xmlns:a16="http://schemas.microsoft.com/office/drawing/2014/main" id="{AB8B7094-9AB6-49B6-92AA-DE9650EF61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282" y="4953820"/>
            <a:ext cx="685909" cy="971335"/>
          </a:xfrm>
          <a:prstGeom prst="rect">
            <a:avLst/>
          </a:prstGeom>
          <a:ln w="9525">
            <a:solidFill>
              <a:schemeClr val="tx1"/>
            </a:solidFill>
          </a:ln>
        </p:spPr>
      </p:pic>
      <p:pic>
        <p:nvPicPr>
          <p:cNvPr id="16" name="図 15">
            <a:extLst>
              <a:ext uri="{FF2B5EF4-FFF2-40B4-BE49-F238E27FC236}">
                <a16:creationId xmlns:a16="http://schemas.microsoft.com/office/drawing/2014/main" id="{04C2DD31-CF77-4A24-AC64-DAC49D88BE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9497" y="5211439"/>
            <a:ext cx="709161" cy="964227"/>
          </a:xfrm>
          <a:prstGeom prst="rect">
            <a:avLst/>
          </a:prstGeom>
          <a:ln w="9525">
            <a:solidFill>
              <a:schemeClr val="tx1"/>
            </a:solidFill>
          </a:ln>
        </p:spPr>
      </p:pic>
      <p:pic>
        <p:nvPicPr>
          <p:cNvPr id="17" name="図 16">
            <a:extLst>
              <a:ext uri="{FF2B5EF4-FFF2-40B4-BE49-F238E27FC236}">
                <a16:creationId xmlns:a16="http://schemas.microsoft.com/office/drawing/2014/main" id="{040330A2-68BC-4C2D-92B2-7935D39BD2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9745" y="5094864"/>
            <a:ext cx="704469" cy="962719"/>
          </a:xfrm>
          <a:prstGeom prst="rect">
            <a:avLst/>
          </a:prstGeom>
          <a:ln w="9525">
            <a:solidFill>
              <a:schemeClr val="tx1"/>
            </a:solidFill>
          </a:ln>
        </p:spPr>
      </p:pic>
      <p:pic>
        <p:nvPicPr>
          <p:cNvPr id="18" name="図 17">
            <a:extLst>
              <a:ext uri="{FF2B5EF4-FFF2-40B4-BE49-F238E27FC236}">
                <a16:creationId xmlns:a16="http://schemas.microsoft.com/office/drawing/2014/main" id="{B933B41D-FD78-4BCE-8AC1-4873D28886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95372" y="4984675"/>
            <a:ext cx="719361" cy="971335"/>
          </a:xfrm>
          <a:prstGeom prst="rect">
            <a:avLst/>
          </a:prstGeom>
          <a:ln w="9525">
            <a:solidFill>
              <a:schemeClr val="tx1"/>
            </a:solidFill>
          </a:ln>
        </p:spPr>
      </p:pic>
      <p:sp>
        <p:nvSpPr>
          <p:cNvPr id="19" name="正方形/長方形 18">
            <a:extLst>
              <a:ext uri="{FF2B5EF4-FFF2-40B4-BE49-F238E27FC236}">
                <a16:creationId xmlns:a16="http://schemas.microsoft.com/office/drawing/2014/main" id="{36D79447-B939-41CD-AFE5-4FC4FFCFAD40}"/>
              </a:ext>
            </a:extLst>
          </p:cNvPr>
          <p:cNvSpPr/>
          <p:nvPr/>
        </p:nvSpPr>
        <p:spPr>
          <a:xfrm>
            <a:off x="4977378" y="813695"/>
            <a:ext cx="4611122" cy="411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メディア掲載</a:t>
            </a:r>
          </a:p>
        </p:txBody>
      </p:sp>
      <p:pic>
        <p:nvPicPr>
          <p:cNvPr id="20" name="図 19">
            <a:extLst>
              <a:ext uri="{FF2B5EF4-FFF2-40B4-BE49-F238E27FC236}">
                <a16:creationId xmlns:a16="http://schemas.microsoft.com/office/drawing/2014/main" id="{F8A14374-0199-4BA3-BAF6-34A03FD9C6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9252" y="1326777"/>
            <a:ext cx="751808" cy="971335"/>
          </a:xfrm>
          <a:prstGeom prst="rect">
            <a:avLst/>
          </a:prstGeom>
        </p:spPr>
      </p:pic>
      <p:pic>
        <p:nvPicPr>
          <p:cNvPr id="22" name="図 21">
            <a:extLst>
              <a:ext uri="{FF2B5EF4-FFF2-40B4-BE49-F238E27FC236}">
                <a16:creationId xmlns:a16="http://schemas.microsoft.com/office/drawing/2014/main" id="{D9B0402D-39D0-459B-A80A-C1D7F4F559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48658" y="2394478"/>
            <a:ext cx="922402" cy="417964"/>
          </a:xfrm>
          <a:prstGeom prst="rect">
            <a:avLst/>
          </a:prstGeom>
        </p:spPr>
      </p:pic>
      <p:sp>
        <p:nvSpPr>
          <p:cNvPr id="25" name="テキスト ボックス 24">
            <a:extLst>
              <a:ext uri="{FF2B5EF4-FFF2-40B4-BE49-F238E27FC236}">
                <a16:creationId xmlns:a16="http://schemas.microsoft.com/office/drawing/2014/main" id="{5839B27D-E9A7-41E1-93F1-FE3FBDCBD31D}"/>
              </a:ext>
            </a:extLst>
          </p:cNvPr>
          <p:cNvSpPr txBox="1"/>
          <p:nvPr/>
        </p:nvSpPr>
        <p:spPr>
          <a:xfrm>
            <a:off x="4997200" y="1249668"/>
            <a:ext cx="4660970" cy="2008242"/>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日　中日新聞に掲載</a:t>
            </a:r>
          </a:p>
          <a:p>
            <a:pPr marL="285750" indent="-285750">
              <a:lnSpc>
                <a:spcPct val="15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26</a:t>
            </a:r>
            <a:r>
              <a:rPr lang="ja-JP" altLang="en-US" sz="1200" dirty="0">
                <a:latin typeface="メイリオ" panose="020B0604030504040204" pitchFamily="50" charset="-128"/>
                <a:ea typeface="メイリオ" panose="020B0604030504040204" pitchFamily="50" charset="-128"/>
              </a:rPr>
              <a:t>日　上海の新聞「新民晚报」に掲載</a:t>
            </a:r>
          </a:p>
          <a:p>
            <a:pPr marL="285750" indent="-285750">
              <a:lnSpc>
                <a:spcPct val="15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日　日本経済新聞に掲載 　 </a:t>
            </a:r>
          </a:p>
          <a:p>
            <a:pPr marL="285750" indent="-285750">
              <a:lnSpc>
                <a:spcPct val="15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日　  読売新聞に掲載</a:t>
            </a:r>
          </a:p>
          <a:p>
            <a:pPr marL="285750" indent="-285750">
              <a:lnSpc>
                <a:spcPct val="15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16</a:t>
            </a:r>
            <a:r>
              <a:rPr lang="ja-JP" altLang="en-US" sz="1200" dirty="0">
                <a:latin typeface="メイリオ" panose="020B0604030504040204" pitchFamily="50" charset="-128"/>
                <a:ea typeface="メイリオ" panose="020B0604030504040204" pitchFamily="50" charset="-128"/>
              </a:rPr>
              <a:t>日 神奈川新聞に掲載</a:t>
            </a:r>
            <a:endParaRPr lang="en-US" altLang="ja-JP" sz="1200" dirty="0">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22</a:t>
            </a:r>
            <a:r>
              <a:rPr lang="ja-JP" altLang="en-US" sz="1200" dirty="0">
                <a:latin typeface="メイリオ" panose="020B0604030504040204" pitchFamily="50" charset="-128"/>
                <a:ea typeface="メイリオ" panose="020B0604030504040204" pitchFamily="50" charset="-128"/>
              </a:rPr>
              <a:t>日 タウンニュース平塚版に掲載</a:t>
            </a:r>
          </a:p>
          <a:p>
            <a:pPr marL="285750" indent="-285750">
              <a:lnSpc>
                <a:spcPct val="15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26</a:t>
            </a:r>
            <a:r>
              <a:rPr lang="ja-JP" altLang="en-US" sz="1200" dirty="0">
                <a:latin typeface="メイリオ" panose="020B0604030504040204" pitchFamily="50" charset="-128"/>
                <a:ea typeface="メイリオ" panose="020B0604030504040204" pitchFamily="50" charset="-128"/>
              </a:rPr>
              <a:t>日 </a:t>
            </a:r>
            <a:r>
              <a:rPr lang="en-US" altLang="ja-JP" sz="1200" dirty="0">
                <a:latin typeface="メイリオ" panose="020B0604030504040204" pitchFamily="50" charset="-128"/>
                <a:ea typeface="メイリオ" panose="020B0604030504040204" pitchFamily="50" charset="-128"/>
              </a:rPr>
              <a:t>NHK</a:t>
            </a:r>
            <a:r>
              <a:rPr lang="ja-JP" altLang="en-US" sz="1200" dirty="0">
                <a:latin typeface="メイリオ" panose="020B0604030504040204" pitchFamily="50" charset="-128"/>
                <a:ea typeface="メイリオ" panose="020B0604030504040204" pitchFamily="50" charset="-128"/>
              </a:rPr>
              <a:t>「首都圏情報 ネタドリ！」で紹介</a:t>
            </a:r>
            <a:endParaRPr kumimoji="1" lang="ja-JP" altLang="en-US" sz="12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8" name="テキスト ボックス 27">
            <a:extLst>
              <a:ext uri="{FF2B5EF4-FFF2-40B4-BE49-F238E27FC236}">
                <a16:creationId xmlns:a16="http://schemas.microsoft.com/office/drawing/2014/main" id="{09075046-DAC3-43FD-A4BB-9A890C91967C}"/>
              </a:ext>
            </a:extLst>
          </p:cNvPr>
          <p:cNvSpPr txBox="1"/>
          <p:nvPr/>
        </p:nvSpPr>
        <p:spPr>
          <a:xfrm>
            <a:off x="1516402" y="6235222"/>
            <a:ext cx="2476505" cy="346249"/>
          </a:xfrm>
          <a:prstGeom prst="rect">
            <a:avLst/>
          </a:prstGeom>
          <a:noFill/>
        </p:spPr>
        <p:txBody>
          <a:bodyPr wrap="square" rtlCol="0">
            <a:spAutoFit/>
          </a:bodyPr>
          <a:lstStyle/>
          <a:p>
            <a:pPr>
              <a:lnSpc>
                <a:spcPct val="150000"/>
              </a:lnSpc>
            </a:pPr>
            <a:r>
              <a:rPr kumimoji="1" lang="en-US" altLang="ja-JP" sz="1200" dirty="0">
                <a:latin typeface="メイリオ" panose="020B0604030504040204" pitchFamily="50" charset="-128"/>
                <a:ea typeface="メイリオ" panose="020B0604030504040204" pitchFamily="50" charset="-128"/>
                <a:cs typeface="Meiryo UI" panose="020B0604030504040204" pitchFamily="50" charset="-128"/>
              </a:rPr>
              <a:t>6</a:t>
            </a:r>
            <a:r>
              <a:rPr kumimoji="1" lang="ja-JP" altLang="en-US" sz="1200" dirty="0">
                <a:latin typeface="メイリオ" panose="020B0604030504040204" pitchFamily="50" charset="-128"/>
                <a:ea typeface="メイリオ" panose="020B0604030504040204" pitchFamily="50" charset="-128"/>
                <a:cs typeface="Meiryo UI" panose="020B0604030504040204" pitchFamily="50" charset="-128"/>
              </a:rPr>
              <a:t>種類の特許取得済</a:t>
            </a:r>
          </a:p>
        </p:txBody>
      </p:sp>
      <p:pic>
        <p:nvPicPr>
          <p:cNvPr id="30" name="図 29">
            <a:extLst>
              <a:ext uri="{FF2B5EF4-FFF2-40B4-BE49-F238E27FC236}">
                <a16:creationId xmlns:a16="http://schemas.microsoft.com/office/drawing/2014/main" id="{7FA90A59-5503-4BA6-8F5E-4DF536DBBB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3000" y="4994010"/>
            <a:ext cx="1833883" cy="1500450"/>
          </a:xfrm>
          <a:prstGeom prst="rect">
            <a:avLst/>
          </a:prstGeom>
          <a:ln w="12700">
            <a:solidFill>
              <a:schemeClr val="tx1"/>
            </a:solidFill>
          </a:ln>
        </p:spPr>
      </p:pic>
      <p:pic>
        <p:nvPicPr>
          <p:cNvPr id="32" name="図 31">
            <a:extLst>
              <a:ext uri="{FF2B5EF4-FFF2-40B4-BE49-F238E27FC236}">
                <a16:creationId xmlns:a16="http://schemas.microsoft.com/office/drawing/2014/main" id="{E67EEBEE-78B9-46A9-80F4-83C7A63DCE60}"/>
              </a:ext>
            </a:extLst>
          </p:cNvPr>
          <p:cNvPicPr>
            <a:picLocks noChangeAspect="1"/>
          </p:cNvPicPr>
          <p:nvPr/>
        </p:nvPicPr>
        <p:blipFill rotWithShape="1">
          <a:blip r:embed="rId14">
            <a:extLst>
              <a:ext uri="{28A0092B-C50C-407E-A947-70E740481C1C}">
                <a14:useLocalDpi xmlns:a14="http://schemas.microsoft.com/office/drawing/2010/main" val="0"/>
              </a:ext>
            </a:extLst>
          </a:blip>
          <a:srcRect l="25708" r="13603"/>
          <a:stretch/>
        </p:blipFill>
        <p:spPr>
          <a:xfrm rot="5400000">
            <a:off x="4386776" y="3155259"/>
            <a:ext cx="1500450" cy="1854285"/>
          </a:xfrm>
          <a:prstGeom prst="rect">
            <a:avLst/>
          </a:prstGeom>
        </p:spPr>
      </p:pic>
    </p:spTree>
    <p:extLst>
      <p:ext uri="{BB962C8B-B14F-4D97-AF65-F5344CB8AC3E}">
        <p14:creationId xmlns:p14="http://schemas.microsoft.com/office/powerpoint/2010/main" val="3783253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2">
            <a:extLst>
              <a:ext uri="{FF2B5EF4-FFF2-40B4-BE49-F238E27FC236}">
                <a16:creationId xmlns:a16="http://schemas.microsoft.com/office/drawing/2014/main" id="{57DBC68C-E66E-42D1-A20F-3F0EBF1373CA}"/>
              </a:ext>
            </a:extLst>
          </p:cNvPr>
          <p:cNvSpPr>
            <a:spLocks noGrp="1"/>
          </p:cNvSpPr>
          <p:nvPr>
            <p:ph type="sldNum" sz="quarter" idx="12"/>
          </p:nvPr>
        </p:nvSpPr>
        <p:spPr>
          <a:xfrm>
            <a:off x="9326879" y="6311898"/>
            <a:ext cx="453489" cy="365125"/>
          </a:xfrm>
        </p:spPr>
        <p:txBody>
          <a:bodyPr/>
          <a:lstStyle/>
          <a:p>
            <a:fld id="{D9550142-B990-490A-A107-ED7302A7FD52}" type="slidenum">
              <a:rPr kumimoji="1" lang="ja-JP" altLang="en-US" smtClean="0"/>
              <a:t>9</a:t>
            </a:fld>
            <a:endParaRPr kumimoji="1" lang="ja-JP" altLang="en-US" dirty="0"/>
          </a:p>
        </p:txBody>
      </p:sp>
      <p:pic>
        <p:nvPicPr>
          <p:cNvPr id="5" name="Picture 4" descr="C:\Users\sasaki\Desktop\下.png">
            <a:extLst>
              <a:ext uri="{FF2B5EF4-FFF2-40B4-BE49-F238E27FC236}">
                <a16:creationId xmlns:a16="http://schemas.microsoft.com/office/drawing/2014/main" id="{7B1B320D-C2BF-49A0-B5AA-63B7AA038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 y="6742560"/>
            <a:ext cx="9912950" cy="111845"/>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DCB98192-ABD9-4999-80AB-13D3E1A5F3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906001" cy="7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a:extLst>
              <a:ext uri="{FF2B5EF4-FFF2-40B4-BE49-F238E27FC236}">
                <a16:creationId xmlns:a16="http://schemas.microsoft.com/office/drawing/2014/main" id="{C01110BA-F20F-47D8-9570-17FEA7D0F30C}"/>
              </a:ext>
            </a:extLst>
          </p:cNvPr>
          <p:cNvSpPr/>
          <p:nvPr/>
        </p:nvSpPr>
        <p:spPr>
          <a:xfrm>
            <a:off x="1516402" y="102254"/>
            <a:ext cx="6798258" cy="461665"/>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過去実績②</a:t>
            </a:r>
            <a:endParaRPr lang="en-US" altLang="ja-JP" b="1" dirty="0">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ADBEF7F5-5038-4020-9F5E-7956DCDA2E8B}"/>
              </a:ext>
            </a:extLst>
          </p:cNvPr>
          <p:cNvSpPr txBox="1"/>
          <p:nvPr/>
        </p:nvSpPr>
        <p:spPr>
          <a:xfrm>
            <a:off x="317500" y="1285502"/>
            <a:ext cx="4475946" cy="3785652"/>
          </a:xfrm>
          <a:prstGeom prst="rect">
            <a:avLst/>
          </a:prstGeom>
          <a:noFill/>
        </p:spPr>
        <p:txBody>
          <a:bodyPr wrap="square" rtlCol="0">
            <a:spAutoFit/>
          </a:bodyPr>
          <a:lstStyle/>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7</a:t>
            </a:r>
            <a:r>
              <a:rPr lang="ja-JP" altLang="en-US" sz="1200" dirty="0">
                <a:latin typeface="メイリオ" panose="020B0604030504040204" pitchFamily="50" charset="-128"/>
                <a:ea typeface="メイリオ" panose="020B0604030504040204" pitchFamily="50" charset="-128"/>
              </a:rPr>
              <a:t>月　</a:t>
            </a:r>
            <a:r>
              <a:rPr lang="en-US" altLang="ja-JP" sz="1200" dirty="0">
                <a:latin typeface="メイリオ" panose="020B0604030504040204" pitchFamily="50" charset="-128"/>
                <a:ea typeface="メイリオ" panose="020B0604030504040204" pitchFamily="50" charset="-128"/>
              </a:rPr>
              <a:t>SPRTEC2019</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6</a:t>
            </a:r>
            <a:r>
              <a:rPr lang="ja-JP" altLang="en-US" sz="1200" dirty="0">
                <a:latin typeface="メイリオ" panose="020B0604030504040204" pitchFamily="50" charset="-128"/>
                <a:ea typeface="メイリオ" panose="020B0604030504040204" pitchFamily="50" charset="-128"/>
              </a:rPr>
              <a:t>月　 中国マカオ「康復器材及輔具展覽」</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6</a:t>
            </a:r>
            <a:r>
              <a:rPr lang="ja-JP" altLang="en-US" sz="1200" dirty="0">
                <a:latin typeface="メイリオ" panose="020B0604030504040204" pitchFamily="50" charset="-128"/>
                <a:ea typeface="メイリオ" panose="020B0604030504040204" pitchFamily="50" charset="-128"/>
              </a:rPr>
              <a:t>月　 中国青海省「中国青洽会」</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rPr>
              <a:t>月　 国際福祉健康産業展</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rPr>
              <a:t>月　 香港國際醫療及保健展</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月　 こうべユニバーサルデザインフェア</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月　 韓国ソウル「</a:t>
            </a:r>
            <a:r>
              <a:rPr lang="en-US" altLang="ja-JP" sz="1200" dirty="0">
                <a:latin typeface="メイリオ" panose="020B0604030504040204" pitchFamily="50" charset="-128"/>
                <a:ea typeface="メイリオ" panose="020B0604030504040204" pitchFamily="50" charset="-128"/>
              </a:rPr>
              <a:t>KIMES2019</a:t>
            </a:r>
            <a:r>
              <a:rPr lang="ja-JP" altLang="en-US" sz="1200" dirty="0">
                <a:latin typeface="メイリオ" panose="020B0604030504040204" pitchFamily="50" charset="-128"/>
                <a:ea typeface="メイリオ" panose="020B0604030504040204" pitchFamily="50" charset="-128"/>
              </a:rPr>
              <a:t>」</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月　 シンガポール「</a:t>
            </a:r>
            <a:r>
              <a:rPr lang="en-US" altLang="ja-JP" sz="1200" dirty="0">
                <a:latin typeface="メイリオ" panose="020B0604030504040204" pitchFamily="50" charset="-128"/>
                <a:ea typeface="メイリオ" panose="020B0604030504040204" pitchFamily="50" charset="-128"/>
              </a:rPr>
              <a:t>CAREHAB2019</a:t>
            </a:r>
            <a:r>
              <a:rPr lang="ja-JP" altLang="en-US" sz="1200" dirty="0">
                <a:latin typeface="メイリオ" panose="020B0604030504040204" pitchFamily="50" charset="-128"/>
                <a:ea typeface="メイリオ" panose="020B0604030504040204" pitchFamily="50" charset="-128"/>
              </a:rPr>
              <a:t>」</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月　 テクニカルショウヨコハマ</a:t>
            </a:r>
            <a:r>
              <a:rPr lang="en-US" altLang="ja-JP" sz="1200" dirty="0">
                <a:latin typeface="メイリオ" panose="020B0604030504040204" pitchFamily="50" charset="-128"/>
                <a:ea typeface="メイリオ" panose="020B0604030504040204" pitchFamily="50" charset="-128"/>
              </a:rPr>
              <a:t>2019</a:t>
            </a:r>
            <a:endParaRPr lang="ja-JP" altLang="en-US" sz="1200" dirty="0">
              <a:latin typeface="メイリオ" panose="020B0604030504040204" pitchFamily="50" charset="-128"/>
              <a:ea typeface="メイリオ" panose="020B0604030504040204" pitchFamily="50" charset="-128"/>
            </a:endParaRP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月　 しずおか介護ロボットフォーラム</a:t>
            </a:r>
            <a:r>
              <a:rPr lang="en-US" altLang="ja-JP" sz="1200" dirty="0">
                <a:latin typeface="メイリオ" panose="020B0604030504040204" pitchFamily="50" charset="-128"/>
                <a:ea typeface="メイリオ" panose="020B0604030504040204" pitchFamily="50" charset="-128"/>
              </a:rPr>
              <a:t>in</a:t>
            </a:r>
            <a:r>
              <a:rPr lang="ja-JP" altLang="en-US" sz="1200" dirty="0">
                <a:latin typeface="メイリオ" panose="020B0604030504040204" pitchFamily="50" charset="-128"/>
                <a:ea typeface="メイリオ" panose="020B0604030504040204" pitchFamily="50" charset="-128"/>
              </a:rPr>
              <a:t>伊東</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月　香港楽齢展示会に出展</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月 「かながわロボタウン」キックオフイベント</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月　</a:t>
            </a:r>
            <a:r>
              <a:rPr lang="en-US" altLang="ja-JP" sz="1200" dirty="0">
                <a:latin typeface="メイリオ" panose="020B0604030504040204" pitchFamily="50" charset="-128"/>
                <a:ea typeface="メイリオ" panose="020B0604030504040204" pitchFamily="50" charset="-128"/>
              </a:rPr>
              <a:t>BIZ SAITAMA 2018</a:t>
            </a:r>
            <a:endParaRPr lang="ja-JP" altLang="en-US" sz="1200" dirty="0">
              <a:latin typeface="メイリオ" panose="020B0604030504040204" pitchFamily="50" charset="-128"/>
              <a:ea typeface="メイリオ" panose="020B0604030504040204" pitchFamily="50" charset="-128"/>
            </a:endParaRP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月　カタール「</a:t>
            </a:r>
            <a:r>
              <a:rPr lang="en-US" altLang="ja-JP" sz="1200" dirty="0" err="1">
                <a:latin typeface="メイリオ" panose="020B0604030504040204" pitchFamily="50" charset="-128"/>
                <a:ea typeface="メイリオ" panose="020B0604030504040204" pitchFamily="50" charset="-128"/>
              </a:rPr>
              <a:t>Rowad</a:t>
            </a:r>
            <a:r>
              <a:rPr lang="en-US" altLang="ja-JP" sz="1200" dirty="0">
                <a:latin typeface="メイリオ" panose="020B0604030504040204" pitchFamily="50" charset="-128"/>
                <a:ea typeface="メイリオ" panose="020B0604030504040204" pitchFamily="50" charset="-128"/>
              </a:rPr>
              <a:t> Qatar 2018</a:t>
            </a:r>
            <a:r>
              <a:rPr lang="ja-JP" altLang="en-US" sz="1200" dirty="0">
                <a:latin typeface="メイリオ" panose="020B0604030504040204" pitchFamily="50" charset="-128"/>
                <a:ea typeface="メイリオ" panose="020B0604030504040204" pitchFamily="50" charset="-128"/>
              </a:rPr>
              <a:t>」</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　第</a:t>
            </a:r>
            <a:r>
              <a:rPr lang="en-US" altLang="ja-JP" sz="1200" dirty="0">
                <a:latin typeface="メイリオ" panose="020B0604030504040204" pitchFamily="50" charset="-128"/>
                <a:ea typeface="メイリオ" panose="020B0604030504040204" pitchFamily="50" charset="-128"/>
              </a:rPr>
              <a:t>34</a:t>
            </a:r>
            <a:r>
              <a:rPr lang="ja-JP" altLang="en-US" sz="1200" dirty="0">
                <a:latin typeface="メイリオ" panose="020B0604030504040204" pitchFamily="50" charset="-128"/>
                <a:ea typeface="メイリオ" panose="020B0604030504040204" pitchFamily="50" charset="-128"/>
              </a:rPr>
              <a:t>回東海北陸理学療法学術大会</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　日中介護サービス協力フォーラム</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　メディカルクリエーションふくしま</a:t>
            </a:r>
            <a:r>
              <a:rPr lang="en-US" altLang="ja-JP" sz="1200" dirty="0">
                <a:latin typeface="メイリオ" panose="020B0604030504040204" pitchFamily="50" charset="-128"/>
                <a:ea typeface="メイリオ" panose="020B0604030504040204" pitchFamily="50" charset="-128"/>
              </a:rPr>
              <a:t>2018</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　国際福祉機器展</a:t>
            </a:r>
          </a:p>
          <a:p>
            <a:endParaRPr lang="ja-JP" altLang="en-US" sz="1200" dirty="0">
              <a:latin typeface="メイリオ" panose="020B0604030504040204" pitchFamily="50" charset="-128"/>
              <a:ea typeface="メイリオ" panose="020B0604030504040204" pitchFamily="50" charset="-128"/>
            </a:endParaRPr>
          </a:p>
          <a:p>
            <a:pPr>
              <a:lnSpc>
                <a:spcPct val="100000"/>
              </a:lnSpc>
            </a:pPr>
            <a:endParaRPr lang="ja-JP" altLang="en-US" sz="1200" dirty="0">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B6A6AB17-D17F-485B-A666-EF9E39D31AE5}"/>
              </a:ext>
            </a:extLst>
          </p:cNvPr>
          <p:cNvSpPr/>
          <p:nvPr/>
        </p:nvSpPr>
        <p:spPr>
          <a:xfrm>
            <a:off x="317500" y="833405"/>
            <a:ext cx="4475946" cy="41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展示会出展（過去</a:t>
            </a:r>
            <a:r>
              <a:rPr kumimoji="1" lang="en-US" altLang="ja-JP" b="1" dirty="0"/>
              <a:t>1</a:t>
            </a:r>
            <a:r>
              <a:rPr kumimoji="1" lang="ja-JP" altLang="en-US" b="1" dirty="0"/>
              <a:t>年間）</a:t>
            </a:r>
          </a:p>
        </p:txBody>
      </p:sp>
      <p:sp>
        <p:nvSpPr>
          <p:cNvPr id="10" name="正方形/長方形 9">
            <a:extLst>
              <a:ext uri="{FF2B5EF4-FFF2-40B4-BE49-F238E27FC236}">
                <a16:creationId xmlns:a16="http://schemas.microsoft.com/office/drawing/2014/main" id="{2C1FEFCA-F6AF-488A-A055-D8A267A169A9}"/>
              </a:ext>
            </a:extLst>
          </p:cNvPr>
          <p:cNvSpPr/>
          <p:nvPr/>
        </p:nvSpPr>
        <p:spPr>
          <a:xfrm>
            <a:off x="4977378" y="813695"/>
            <a:ext cx="4611122" cy="411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イベント出展（過去</a:t>
            </a:r>
            <a:r>
              <a:rPr kumimoji="1" lang="en-US" altLang="ja-JP" b="1" dirty="0"/>
              <a:t>1</a:t>
            </a:r>
            <a:r>
              <a:rPr kumimoji="1" lang="ja-JP" altLang="en-US" b="1" dirty="0"/>
              <a:t>年間）</a:t>
            </a:r>
          </a:p>
        </p:txBody>
      </p:sp>
      <p:sp>
        <p:nvSpPr>
          <p:cNvPr id="11" name="テキスト ボックス 10">
            <a:extLst>
              <a:ext uri="{FF2B5EF4-FFF2-40B4-BE49-F238E27FC236}">
                <a16:creationId xmlns:a16="http://schemas.microsoft.com/office/drawing/2014/main" id="{E9B87A8F-FF90-41B1-A945-BA406BDCD771}"/>
              </a:ext>
            </a:extLst>
          </p:cNvPr>
          <p:cNvSpPr txBox="1"/>
          <p:nvPr/>
        </p:nvSpPr>
        <p:spPr>
          <a:xfrm>
            <a:off x="4966378" y="1285502"/>
            <a:ext cx="4783168" cy="1938992"/>
          </a:xfrm>
          <a:prstGeom prst="rect">
            <a:avLst/>
          </a:prstGeom>
          <a:noFill/>
        </p:spPr>
        <p:txBody>
          <a:bodyPr wrap="square" rtlCol="0">
            <a:spAutoFit/>
          </a:bodyPr>
          <a:lstStyle/>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月　  慶応義塾大学主催シンポジウム</a:t>
            </a:r>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月　  鈴鹿ロボケアセンター講演会</a:t>
            </a:r>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月　ふじさわプラステン</a:t>
            </a:r>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月　ロボット体験キャラバン</a:t>
            </a:r>
            <a:endParaRPr lang="en-US" altLang="ja-JP" sz="1200" dirty="0">
              <a:latin typeface="メイリオ" panose="020B0604030504040204" pitchFamily="50" charset="-128"/>
              <a:ea typeface="メイリオ" panose="020B0604030504040204" pitchFamily="50" charset="-128"/>
            </a:endParaRP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9</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市民大学講座「シリアスゲームの可能性」を講演</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    相模原市「つながるみえるサイエンス」</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こども霞が関見学デー</a:t>
            </a: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    殿町タウンキャンパス「夏の科学イベント」</a:t>
            </a:r>
            <a:endParaRPr lang="en-US" altLang="ja-JP" sz="1200" dirty="0">
              <a:latin typeface="メイリオ" panose="020B0604030504040204" pitchFamily="50" charset="-128"/>
              <a:ea typeface="メイリオ" panose="020B0604030504040204" pitchFamily="50" charset="-128"/>
            </a:endParaRPr>
          </a:p>
          <a:p>
            <a:pPr marL="171450" indent="-171450">
              <a:lnSpc>
                <a:spcPct val="100000"/>
              </a:lnSpc>
              <a:buFont typeface="Wingdings" panose="05000000000000000000" pitchFamily="2" charset="2"/>
              <a:buChar char="l"/>
            </a:pP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7</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夏休みプログラミング教室を開催</a:t>
            </a:r>
            <a:endParaRPr lang="en-US" altLang="ja-JP" sz="1200" dirty="0">
              <a:latin typeface="メイリオ" panose="020B0604030504040204" pitchFamily="50" charset="-128"/>
              <a:ea typeface="メイリオ" panose="020B0604030504040204" pitchFamily="50" charset="-128"/>
            </a:endParaRPr>
          </a:p>
          <a:p>
            <a:endParaRPr lang="ja-JP" altLang="en-US" sz="12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27CBE197-DDC1-4FD6-8C4A-7BF486209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76" y="5642292"/>
            <a:ext cx="1290320" cy="967740"/>
          </a:xfrm>
          <a:prstGeom prst="rect">
            <a:avLst/>
          </a:prstGeom>
        </p:spPr>
      </p:pic>
      <p:pic>
        <p:nvPicPr>
          <p:cNvPr id="17" name="図 16">
            <a:extLst>
              <a:ext uri="{FF2B5EF4-FFF2-40B4-BE49-F238E27FC236}">
                <a16:creationId xmlns:a16="http://schemas.microsoft.com/office/drawing/2014/main" id="{24BF3C0E-9E39-4E0D-B3E0-25BFE5EBB6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7324" y="5003681"/>
            <a:ext cx="1516844" cy="1137633"/>
          </a:xfrm>
          <a:prstGeom prst="rect">
            <a:avLst/>
          </a:prstGeom>
        </p:spPr>
      </p:pic>
      <p:pic>
        <p:nvPicPr>
          <p:cNvPr id="23" name="図 22">
            <a:extLst>
              <a:ext uri="{FF2B5EF4-FFF2-40B4-BE49-F238E27FC236}">
                <a16:creationId xmlns:a16="http://schemas.microsoft.com/office/drawing/2014/main" id="{907699C8-91F7-43B8-AB0E-C9287D529A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8228" y="5667637"/>
            <a:ext cx="1712814" cy="967740"/>
          </a:xfrm>
          <a:prstGeom prst="rect">
            <a:avLst/>
          </a:prstGeom>
        </p:spPr>
      </p:pic>
      <p:pic>
        <p:nvPicPr>
          <p:cNvPr id="25" name="図 24">
            <a:extLst>
              <a:ext uri="{FF2B5EF4-FFF2-40B4-BE49-F238E27FC236}">
                <a16:creationId xmlns:a16="http://schemas.microsoft.com/office/drawing/2014/main" id="{C8655887-14D6-453C-93D4-85D2C1CD2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9773" y="4986601"/>
            <a:ext cx="1516844" cy="1137633"/>
          </a:xfrm>
          <a:prstGeom prst="rect">
            <a:avLst/>
          </a:prstGeom>
        </p:spPr>
      </p:pic>
      <p:pic>
        <p:nvPicPr>
          <p:cNvPr id="27" name="図 26">
            <a:extLst>
              <a:ext uri="{FF2B5EF4-FFF2-40B4-BE49-F238E27FC236}">
                <a16:creationId xmlns:a16="http://schemas.microsoft.com/office/drawing/2014/main" id="{D8F7C934-5667-4265-B544-6A291AED2E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9002" y="5001162"/>
            <a:ext cx="1516844" cy="1137633"/>
          </a:xfrm>
          <a:prstGeom prst="rect">
            <a:avLst/>
          </a:prstGeom>
        </p:spPr>
      </p:pic>
      <p:pic>
        <p:nvPicPr>
          <p:cNvPr id="29" name="図 28">
            <a:extLst>
              <a:ext uri="{FF2B5EF4-FFF2-40B4-BE49-F238E27FC236}">
                <a16:creationId xmlns:a16="http://schemas.microsoft.com/office/drawing/2014/main" id="{791B5255-1535-40BC-A2BA-688AE79FFA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15758" y="5680188"/>
            <a:ext cx="1256850" cy="942638"/>
          </a:xfrm>
          <a:prstGeom prst="rect">
            <a:avLst/>
          </a:prstGeom>
        </p:spPr>
      </p:pic>
      <p:pic>
        <p:nvPicPr>
          <p:cNvPr id="16" name="図 15">
            <a:extLst>
              <a:ext uri="{FF2B5EF4-FFF2-40B4-BE49-F238E27FC236}">
                <a16:creationId xmlns:a16="http://schemas.microsoft.com/office/drawing/2014/main" id="{8B83E0DB-F62A-4B09-BD85-5ACF036A7A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561" y="4654399"/>
            <a:ext cx="1712815" cy="906055"/>
          </a:xfrm>
          <a:prstGeom prst="rect">
            <a:avLst/>
          </a:prstGeom>
        </p:spPr>
      </p:pic>
      <p:pic>
        <p:nvPicPr>
          <p:cNvPr id="19" name="図 18">
            <a:extLst>
              <a:ext uri="{FF2B5EF4-FFF2-40B4-BE49-F238E27FC236}">
                <a16:creationId xmlns:a16="http://schemas.microsoft.com/office/drawing/2014/main" id="{5F105159-7E72-4EE9-8572-74EF69808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3498" y="4642618"/>
            <a:ext cx="1735088" cy="917836"/>
          </a:xfrm>
          <a:prstGeom prst="rect">
            <a:avLst/>
          </a:prstGeom>
        </p:spPr>
      </p:pic>
      <p:pic>
        <p:nvPicPr>
          <p:cNvPr id="24" name="図 23">
            <a:extLst>
              <a:ext uri="{FF2B5EF4-FFF2-40B4-BE49-F238E27FC236}">
                <a16:creationId xmlns:a16="http://schemas.microsoft.com/office/drawing/2014/main" id="{B998759C-792A-449F-A59F-A13E6617DB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2902" y="3824074"/>
            <a:ext cx="1402553" cy="1051915"/>
          </a:xfrm>
          <a:prstGeom prst="rect">
            <a:avLst/>
          </a:prstGeom>
        </p:spPr>
      </p:pic>
      <p:pic>
        <p:nvPicPr>
          <p:cNvPr id="28" name="図 27">
            <a:extLst>
              <a:ext uri="{FF2B5EF4-FFF2-40B4-BE49-F238E27FC236}">
                <a16:creationId xmlns:a16="http://schemas.microsoft.com/office/drawing/2014/main" id="{87B85A10-8495-4043-8E44-8A01E88E5571}"/>
              </a:ext>
            </a:extLst>
          </p:cNvPr>
          <p:cNvPicPr>
            <a:picLocks noChangeAspect="1"/>
          </p:cNvPicPr>
          <p:nvPr/>
        </p:nvPicPr>
        <p:blipFill rotWithShape="1">
          <a:blip r:embed="rId13">
            <a:extLst>
              <a:ext uri="{28A0092B-C50C-407E-A947-70E740481C1C}">
                <a14:useLocalDpi xmlns:a14="http://schemas.microsoft.com/office/drawing/2010/main" val="0"/>
              </a:ext>
            </a:extLst>
          </a:blip>
          <a:srcRect t="5605" b="5957"/>
          <a:stretch/>
        </p:blipFill>
        <p:spPr>
          <a:xfrm>
            <a:off x="8182796" y="3840339"/>
            <a:ext cx="1523050" cy="1064086"/>
          </a:xfrm>
          <a:prstGeom prst="rect">
            <a:avLst/>
          </a:prstGeom>
        </p:spPr>
      </p:pic>
      <p:pic>
        <p:nvPicPr>
          <p:cNvPr id="31" name="図 30">
            <a:extLst>
              <a:ext uri="{FF2B5EF4-FFF2-40B4-BE49-F238E27FC236}">
                <a16:creationId xmlns:a16="http://schemas.microsoft.com/office/drawing/2014/main" id="{4E2D9347-7A1A-423A-9E3F-8265BBC084E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71277" y="3739168"/>
            <a:ext cx="1516844" cy="1137633"/>
          </a:xfrm>
          <a:prstGeom prst="rect">
            <a:avLst/>
          </a:prstGeom>
        </p:spPr>
      </p:pic>
    </p:spTree>
    <p:extLst>
      <p:ext uri="{BB962C8B-B14F-4D97-AF65-F5344CB8AC3E}">
        <p14:creationId xmlns:p14="http://schemas.microsoft.com/office/powerpoint/2010/main" val="66826635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2865</TotalTime>
  <Words>2877</Words>
  <Application>Microsoft Office PowerPoint</Application>
  <PresentationFormat>A4 210 x 297 mm</PresentationFormat>
  <Paragraphs>270</Paragraphs>
  <Slides>9</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9</vt:i4>
      </vt:variant>
    </vt:vector>
  </HeadingPairs>
  <TitlesOfParts>
    <vt:vector size="15" baseType="lpstr">
      <vt:lpstr>メイリオ</vt:lpstr>
      <vt:lpstr>Arial</vt:lpstr>
      <vt:lpstr>Calibri</vt:lpstr>
      <vt:lpstr>Calibri Light</vt:lpstr>
      <vt:lpstr>Wingdings</vt:lpstr>
      <vt:lpstr>Office テーマ</vt:lpstr>
      <vt:lpstr>モーショントレーニングシステムTANOを利用した子どもから高齢者まで集えるコミュニティ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表紙（1枚）</dc:title>
  <dc:creator>mita</dc:creator>
  <cp:lastModifiedBy>Tsutomu Mitamura</cp:lastModifiedBy>
  <cp:revision>191</cp:revision>
  <dcterms:created xsi:type="dcterms:W3CDTF">2019-06-24T20:34:50Z</dcterms:created>
  <dcterms:modified xsi:type="dcterms:W3CDTF">2024-06-25T04:39:50Z</dcterms:modified>
</cp:coreProperties>
</file>